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76" r:id="rId4"/>
    <p:sldId id="283" r:id="rId5"/>
    <p:sldId id="267" r:id="rId6"/>
    <p:sldId id="266" r:id="rId7"/>
    <p:sldId id="264" r:id="rId8"/>
    <p:sldId id="269" r:id="rId9"/>
    <p:sldId id="284" r:id="rId10"/>
    <p:sldId id="262" r:id="rId11"/>
    <p:sldId id="268" r:id="rId12"/>
    <p:sldId id="279" r:id="rId13"/>
    <p:sldId id="271" r:id="rId14"/>
    <p:sldId id="277" r:id="rId15"/>
    <p:sldId id="285" r:id="rId16"/>
    <p:sldId id="272" r:id="rId17"/>
    <p:sldId id="270" r:id="rId18"/>
    <p:sldId id="282" r:id="rId19"/>
    <p:sldId id="278" r:id="rId20"/>
    <p:sldId id="281" r:id="rId21"/>
    <p:sldId id="286" r:id="rId22"/>
    <p:sldId id="287"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6E5601E-B1D8-144D-88F7-D81EEE0299DD}">
          <p14:sldIdLst>
            <p14:sldId id="256"/>
            <p14:sldId id="258"/>
            <p14:sldId id="276"/>
          </p14:sldIdLst>
        </p14:section>
        <p14:section name="Demographic" id="{946EC87B-B3C7-DC49-8D6D-51A3B1055159}">
          <p14:sldIdLst>
            <p14:sldId id="283"/>
            <p14:sldId id="267"/>
            <p14:sldId id="266"/>
            <p14:sldId id="264"/>
            <p14:sldId id="269"/>
          </p14:sldIdLst>
        </p14:section>
        <p14:section name="Housing price" id="{5152C271-DFC4-FD4C-9FFF-4F719F9BA099}">
          <p14:sldIdLst>
            <p14:sldId id="284"/>
            <p14:sldId id="262"/>
            <p14:sldId id="268"/>
            <p14:sldId id="279"/>
            <p14:sldId id="271"/>
            <p14:sldId id="277"/>
          </p14:sldIdLst>
        </p14:section>
        <p14:section name="Interest rate" id="{F5D0B26C-B5DE-584D-AFED-F68706396D45}">
          <p14:sldIdLst>
            <p14:sldId id="285"/>
            <p14:sldId id="272"/>
            <p14:sldId id="270"/>
            <p14:sldId id="282"/>
            <p14:sldId id="278"/>
          </p14:sldIdLst>
        </p14:section>
        <p14:section name="Findings" id="{3CD87C2C-FAD3-D84D-AD46-4B043CBEBAD7}">
          <p14:sldIdLst>
            <p14:sldId id="281"/>
            <p14:sldId id="286"/>
            <p14:sldId id="287"/>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722"/>
    <p:restoredTop sz="96327"/>
  </p:normalViewPr>
  <p:slideViewPr>
    <p:cSldViewPr snapToGrid="0">
      <p:cViewPr>
        <p:scale>
          <a:sx n="114" d="100"/>
          <a:sy n="114" d="100"/>
        </p:scale>
        <p:origin x="2392" y="11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19D40A7C-DAAA-40AF-99FC-3FBB65AAEA8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6BA3D49B-C5AD-4C25-8C73-F4DD5B7D8319}">
      <dgm:prSet/>
      <dgm:spPr/>
      <dgm:t>
        <a:bodyPr/>
        <a:lstStyle/>
        <a:p>
          <a:r>
            <a:rPr lang="en-US"/>
            <a:t>1-What is the impact of housing prices in home ownership with young adults ?</a:t>
          </a:r>
        </a:p>
      </dgm:t>
    </dgm:pt>
    <dgm:pt modelId="{D009D794-A722-4217-B3E5-64DA825857C0}" type="parTrans" cxnId="{5A50E71B-C47C-448D-8359-B3995E7BD1B5}">
      <dgm:prSet/>
      <dgm:spPr/>
      <dgm:t>
        <a:bodyPr/>
        <a:lstStyle/>
        <a:p>
          <a:endParaRPr lang="en-US"/>
        </a:p>
      </dgm:t>
    </dgm:pt>
    <dgm:pt modelId="{2F59C570-B1B5-452D-8A82-85780C547C47}" type="sibTrans" cxnId="{5A50E71B-C47C-448D-8359-B3995E7BD1B5}">
      <dgm:prSet/>
      <dgm:spPr/>
      <dgm:t>
        <a:bodyPr/>
        <a:lstStyle/>
        <a:p>
          <a:endParaRPr lang="en-US"/>
        </a:p>
      </dgm:t>
    </dgm:pt>
    <dgm:pt modelId="{40D06CF8-872C-44C8-A195-F2B63515FB5B}">
      <dgm:prSet/>
      <dgm:spPr/>
      <dgm:t>
        <a:bodyPr/>
        <a:lstStyle/>
        <a:p>
          <a:r>
            <a:rPr lang="en-US"/>
            <a:t>2--How are the different provinces responding to the interest rates in term of real estate activity and pricing</a:t>
          </a:r>
        </a:p>
      </dgm:t>
    </dgm:pt>
    <dgm:pt modelId="{8ECA3A95-DB27-4C8A-A647-B7D245D9927A}" type="parTrans" cxnId="{3226F464-C6E1-41F5-81EB-14CB7DE566C7}">
      <dgm:prSet/>
      <dgm:spPr/>
      <dgm:t>
        <a:bodyPr/>
        <a:lstStyle/>
        <a:p>
          <a:endParaRPr lang="en-US"/>
        </a:p>
      </dgm:t>
    </dgm:pt>
    <dgm:pt modelId="{784D2F4D-4A79-4C6A-A9D3-6BB5BB623253}" type="sibTrans" cxnId="{3226F464-C6E1-41F5-81EB-14CB7DE566C7}">
      <dgm:prSet/>
      <dgm:spPr/>
      <dgm:t>
        <a:bodyPr/>
        <a:lstStyle/>
        <a:p>
          <a:endParaRPr lang="en-US"/>
        </a:p>
      </dgm:t>
    </dgm:pt>
    <dgm:pt modelId="{C9675344-E660-47CD-B896-504495DF2FFA}">
      <dgm:prSet/>
      <dgm:spPr/>
      <dgm:t>
        <a:bodyPr/>
        <a:lstStyle/>
        <a:p>
          <a:r>
            <a:rPr lang="en-US"/>
            <a:t>3-</a:t>
          </a:r>
          <a:r>
            <a:rPr lang="en-US" baseline="0"/>
            <a:t> What are the alternative outlooks to buying a home?</a:t>
          </a:r>
          <a:endParaRPr lang="en-US"/>
        </a:p>
      </dgm:t>
    </dgm:pt>
    <dgm:pt modelId="{9D13B365-EA02-411B-99E1-547775C97EE2}" type="parTrans" cxnId="{7AB51D80-923B-446A-9244-EA7C44C64EFF}">
      <dgm:prSet/>
      <dgm:spPr/>
      <dgm:t>
        <a:bodyPr/>
        <a:lstStyle/>
        <a:p>
          <a:endParaRPr lang="en-US"/>
        </a:p>
      </dgm:t>
    </dgm:pt>
    <dgm:pt modelId="{73513343-76C5-4E97-9F12-CA29F5368B08}" type="sibTrans" cxnId="{7AB51D80-923B-446A-9244-EA7C44C64EFF}">
      <dgm:prSet/>
      <dgm:spPr/>
      <dgm:t>
        <a:bodyPr/>
        <a:lstStyle/>
        <a:p>
          <a:endParaRPr lang="en-US"/>
        </a:p>
      </dgm:t>
    </dgm:pt>
    <dgm:pt modelId="{B8E1C483-331A-4B01-BF1E-16EA9B39DD40}">
      <dgm:prSet/>
      <dgm:spPr/>
      <dgm:t>
        <a:bodyPr/>
        <a:lstStyle/>
        <a:p>
          <a:r>
            <a:rPr lang="en-US" baseline="0" dirty="0"/>
            <a:t>4-What is the relationship/correlation between the interest rate fluctuations and the inflation?</a:t>
          </a:r>
          <a:endParaRPr lang="en-US" dirty="0"/>
        </a:p>
      </dgm:t>
    </dgm:pt>
    <dgm:pt modelId="{5A8CE9F6-C508-4040-B323-8014A270C228}" type="parTrans" cxnId="{E1A4994E-F4C0-4633-8472-AB838D8F7F88}">
      <dgm:prSet/>
      <dgm:spPr/>
      <dgm:t>
        <a:bodyPr/>
        <a:lstStyle/>
        <a:p>
          <a:endParaRPr lang="en-US"/>
        </a:p>
      </dgm:t>
    </dgm:pt>
    <dgm:pt modelId="{189979BC-5122-425C-86C2-476D8E2364EE}" type="sibTrans" cxnId="{E1A4994E-F4C0-4633-8472-AB838D8F7F88}">
      <dgm:prSet/>
      <dgm:spPr/>
      <dgm:t>
        <a:bodyPr/>
        <a:lstStyle/>
        <a:p>
          <a:endParaRPr lang="en-US"/>
        </a:p>
      </dgm:t>
    </dgm:pt>
    <dgm:pt modelId="{13CEF860-AE3E-4C69-BC41-893AE84DC647}">
      <dgm:prSet/>
      <dgm:spPr/>
      <dgm:t>
        <a:bodyPr/>
        <a:lstStyle/>
        <a:p>
          <a:r>
            <a:rPr lang="en-US" dirty="0"/>
            <a:t>5- What are some of the information that we found to address the housing crisis in Canada ?</a:t>
          </a:r>
        </a:p>
      </dgm:t>
    </dgm:pt>
    <dgm:pt modelId="{83286EB4-BA1A-42AA-BE47-9FFAF52945F3}" type="parTrans" cxnId="{BF8598C8-B037-4841-BB9C-524DC61B782A}">
      <dgm:prSet/>
      <dgm:spPr/>
      <dgm:t>
        <a:bodyPr/>
        <a:lstStyle/>
        <a:p>
          <a:endParaRPr lang="en-US"/>
        </a:p>
      </dgm:t>
    </dgm:pt>
    <dgm:pt modelId="{8588198C-AA62-4FFA-BB9C-F4070EAC1E91}" type="sibTrans" cxnId="{BF8598C8-B037-4841-BB9C-524DC61B782A}">
      <dgm:prSet/>
      <dgm:spPr/>
      <dgm:t>
        <a:bodyPr/>
        <a:lstStyle/>
        <a:p>
          <a:endParaRPr lang="en-US"/>
        </a:p>
      </dgm:t>
    </dgm:pt>
    <dgm:pt modelId="{3EB321AC-4A98-4146-A99A-C1C18C4226FD}" type="pres">
      <dgm:prSet presAssocID="{19D40A7C-DAAA-40AF-99FC-3FBB65AAEA8D}" presName="root" presStyleCnt="0">
        <dgm:presLayoutVars>
          <dgm:dir/>
          <dgm:resizeHandles val="exact"/>
        </dgm:presLayoutVars>
      </dgm:prSet>
      <dgm:spPr/>
    </dgm:pt>
    <dgm:pt modelId="{0537E667-E4DA-4318-9CD5-BA8D50879799}" type="pres">
      <dgm:prSet presAssocID="{6BA3D49B-C5AD-4C25-8C73-F4DD5B7D8319}" presName="compNode" presStyleCnt="0"/>
      <dgm:spPr/>
    </dgm:pt>
    <dgm:pt modelId="{077D85FD-4D35-4559-9CE7-FE84473EF99D}" type="pres">
      <dgm:prSet presAssocID="{6BA3D49B-C5AD-4C25-8C73-F4DD5B7D8319}" presName="bgRect" presStyleLbl="bgShp" presStyleIdx="0" presStyleCnt="5"/>
      <dgm:spPr/>
    </dgm:pt>
    <dgm:pt modelId="{CA911CE8-9D64-4A7D-A87B-282AAA323034}" type="pres">
      <dgm:prSet presAssocID="{6BA3D49B-C5AD-4C25-8C73-F4DD5B7D831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se"/>
        </a:ext>
      </dgm:extLst>
    </dgm:pt>
    <dgm:pt modelId="{B469948A-F289-415B-949C-286F8A16375D}" type="pres">
      <dgm:prSet presAssocID="{6BA3D49B-C5AD-4C25-8C73-F4DD5B7D8319}" presName="spaceRect" presStyleCnt="0"/>
      <dgm:spPr/>
    </dgm:pt>
    <dgm:pt modelId="{B9F7F23B-C33C-4D84-AC7C-16095D198D7F}" type="pres">
      <dgm:prSet presAssocID="{6BA3D49B-C5AD-4C25-8C73-F4DD5B7D8319}" presName="parTx" presStyleLbl="revTx" presStyleIdx="0" presStyleCnt="5">
        <dgm:presLayoutVars>
          <dgm:chMax val="0"/>
          <dgm:chPref val="0"/>
        </dgm:presLayoutVars>
      </dgm:prSet>
      <dgm:spPr/>
    </dgm:pt>
    <dgm:pt modelId="{2173BE1E-CEC6-472E-AF47-EABD9949E181}" type="pres">
      <dgm:prSet presAssocID="{2F59C570-B1B5-452D-8A82-85780C547C47}" presName="sibTrans" presStyleCnt="0"/>
      <dgm:spPr/>
    </dgm:pt>
    <dgm:pt modelId="{19873F51-F3C4-4A8F-8BF1-DBEBAA3E00B3}" type="pres">
      <dgm:prSet presAssocID="{40D06CF8-872C-44C8-A195-F2B63515FB5B}" presName="compNode" presStyleCnt="0"/>
      <dgm:spPr/>
    </dgm:pt>
    <dgm:pt modelId="{C2CA363A-F642-41B6-9DFC-DC601CAD6124}" type="pres">
      <dgm:prSet presAssocID="{40D06CF8-872C-44C8-A195-F2B63515FB5B}" presName="bgRect" presStyleLbl="bgShp" presStyleIdx="1" presStyleCnt="5"/>
      <dgm:spPr/>
    </dgm:pt>
    <dgm:pt modelId="{2B509D0A-5459-48C7-BE0F-59A18958ACBB}" type="pres">
      <dgm:prSet presAssocID="{40D06CF8-872C-44C8-A195-F2B63515FB5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
        </a:ext>
      </dgm:extLst>
    </dgm:pt>
    <dgm:pt modelId="{55305F83-A87E-490E-8534-0D100C6C3DD3}" type="pres">
      <dgm:prSet presAssocID="{40D06CF8-872C-44C8-A195-F2B63515FB5B}" presName="spaceRect" presStyleCnt="0"/>
      <dgm:spPr/>
    </dgm:pt>
    <dgm:pt modelId="{A2E0591B-66E7-40CB-8BCD-9448A0F9C7B5}" type="pres">
      <dgm:prSet presAssocID="{40D06CF8-872C-44C8-A195-F2B63515FB5B}" presName="parTx" presStyleLbl="revTx" presStyleIdx="1" presStyleCnt="5">
        <dgm:presLayoutVars>
          <dgm:chMax val="0"/>
          <dgm:chPref val="0"/>
        </dgm:presLayoutVars>
      </dgm:prSet>
      <dgm:spPr/>
    </dgm:pt>
    <dgm:pt modelId="{5A02F7C7-5CE6-4211-BD6D-363FF165FD1E}" type="pres">
      <dgm:prSet presAssocID="{784D2F4D-4A79-4C6A-A9D3-6BB5BB623253}" presName="sibTrans" presStyleCnt="0"/>
      <dgm:spPr/>
    </dgm:pt>
    <dgm:pt modelId="{15A05564-BA89-47BF-A545-70DB9C586034}" type="pres">
      <dgm:prSet presAssocID="{C9675344-E660-47CD-B896-504495DF2FFA}" presName="compNode" presStyleCnt="0"/>
      <dgm:spPr/>
    </dgm:pt>
    <dgm:pt modelId="{5326A911-84F3-484A-B176-24DD7FC1ACB9}" type="pres">
      <dgm:prSet presAssocID="{C9675344-E660-47CD-B896-504495DF2FFA}" presName="bgRect" presStyleLbl="bgShp" presStyleIdx="2" presStyleCnt="5"/>
      <dgm:spPr/>
    </dgm:pt>
    <dgm:pt modelId="{E9662F5A-4285-44B6-9730-3808EE13E3F9}" type="pres">
      <dgm:prSet presAssocID="{C9675344-E660-47CD-B896-504495DF2FF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ome"/>
        </a:ext>
      </dgm:extLst>
    </dgm:pt>
    <dgm:pt modelId="{D56A2F9B-F76D-4765-9F23-F4F9320291AA}" type="pres">
      <dgm:prSet presAssocID="{C9675344-E660-47CD-B896-504495DF2FFA}" presName="spaceRect" presStyleCnt="0"/>
      <dgm:spPr/>
    </dgm:pt>
    <dgm:pt modelId="{07C73FE5-2B0E-4D4D-B7CE-11D2DC9FEF1E}" type="pres">
      <dgm:prSet presAssocID="{C9675344-E660-47CD-B896-504495DF2FFA}" presName="parTx" presStyleLbl="revTx" presStyleIdx="2" presStyleCnt="5">
        <dgm:presLayoutVars>
          <dgm:chMax val="0"/>
          <dgm:chPref val="0"/>
        </dgm:presLayoutVars>
      </dgm:prSet>
      <dgm:spPr/>
    </dgm:pt>
    <dgm:pt modelId="{BFA97BD0-C08E-40FA-AB2F-971A7DF73895}" type="pres">
      <dgm:prSet presAssocID="{73513343-76C5-4E97-9F12-CA29F5368B08}" presName="sibTrans" presStyleCnt="0"/>
      <dgm:spPr/>
    </dgm:pt>
    <dgm:pt modelId="{3AF4B0AB-2E44-4A3E-8D1C-71552CE24EB9}" type="pres">
      <dgm:prSet presAssocID="{B8E1C483-331A-4B01-BF1E-16EA9B39DD40}" presName="compNode" presStyleCnt="0"/>
      <dgm:spPr/>
    </dgm:pt>
    <dgm:pt modelId="{8C326435-E9F4-436E-B770-EE8F479036E9}" type="pres">
      <dgm:prSet presAssocID="{B8E1C483-331A-4B01-BF1E-16EA9B39DD40}" presName="bgRect" presStyleLbl="bgShp" presStyleIdx="3" presStyleCnt="5"/>
      <dgm:spPr/>
    </dgm:pt>
    <dgm:pt modelId="{643EADA1-4E1F-41E3-9224-1A91D6673B76}" type="pres">
      <dgm:prSet presAssocID="{B8E1C483-331A-4B01-BF1E-16EA9B39DD4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97DF2A73-575B-46F1-B4B6-A52DB9E40DF6}" type="pres">
      <dgm:prSet presAssocID="{B8E1C483-331A-4B01-BF1E-16EA9B39DD40}" presName="spaceRect" presStyleCnt="0"/>
      <dgm:spPr/>
    </dgm:pt>
    <dgm:pt modelId="{6751BE39-9683-443A-81EE-F1B36844DE5A}" type="pres">
      <dgm:prSet presAssocID="{B8E1C483-331A-4B01-BF1E-16EA9B39DD40}" presName="parTx" presStyleLbl="revTx" presStyleIdx="3" presStyleCnt="5">
        <dgm:presLayoutVars>
          <dgm:chMax val="0"/>
          <dgm:chPref val="0"/>
        </dgm:presLayoutVars>
      </dgm:prSet>
      <dgm:spPr/>
    </dgm:pt>
    <dgm:pt modelId="{0985AFB4-DF51-431D-B7B4-043D439F8253}" type="pres">
      <dgm:prSet presAssocID="{189979BC-5122-425C-86C2-476D8E2364EE}" presName="sibTrans" presStyleCnt="0"/>
      <dgm:spPr/>
    </dgm:pt>
    <dgm:pt modelId="{E7C80023-568A-4129-B5E3-E98140B1C5C5}" type="pres">
      <dgm:prSet presAssocID="{13CEF860-AE3E-4C69-BC41-893AE84DC647}" presName="compNode" presStyleCnt="0"/>
      <dgm:spPr/>
    </dgm:pt>
    <dgm:pt modelId="{B636C80F-090C-4631-86FC-973F466399BC}" type="pres">
      <dgm:prSet presAssocID="{13CEF860-AE3E-4C69-BC41-893AE84DC647}" presName="bgRect" presStyleLbl="bgShp" presStyleIdx="4" presStyleCnt="5"/>
      <dgm:spPr/>
    </dgm:pt>
    <dgm:pt modelId="{8F26AA0E-8861-4D19-A054-476C22F111C1}" type="pres">
      <dgm:prSet presAssocID="{13CEF860-AE3E-4C69-BC41-893AE84DC64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uburban scene"/>
        </a:ext>
      </dgm:extLst>
    </dgm:pt>
    <dgm:pt modelId="{DCB41F3D-D962-4666-99CF-BF0180C24A8F}" type="pres">
      <dgm:prSet presAssocID="{13CEF860-AE3E-4C69-BC41-893AE84DC647}" presName="spaceRect" presStyleCnt="0"/>
      <dgm:spPr/>
    </dgm:pt>
    <dgm:pt modelId="{A04DA206-FB7D-4ED0-A460-CE0AE3CCBDA7}" type="pres">
      <dgm:prSet presAssocID="{13CEF860-AE3E-4C69-BC41-893AE84DC647}" presName="parTx" presStyleLbl="revTx" presStyleIdx="4" presStyleCnt="5">
        <dgm:presLayoutVars>
          <dgm:chMax val="0"/>
          <dgm:chPref val="0"/>
        </dgm:presLayoutVars>
      </dgm:prSet>
      <dgm:spPr/>
    </dgm:pt>
  </dgm:ptLst>
  <dgm:cxnLst>
    <dgm:cxn modelId="{A5E85504-FB95-4E2D-B977-0CBB6A1EFCC1}" type="presOf" srcId="{40D06CF8-872C-44C8-A195-F2B63515FB5B}" destId="{A2E0591B-66E7-40CB-8BCD-9448A0F9C7B5}" srcOrd="0" destOrd="0" presId="urn:microsoft.com/office/officeart/2018/2/layout/IconVerticalSolidList"/>
    <dgm:cxn modelId="{5A50E71B-C47C-448D-8359-B3995E7BD1B5}" srcId="{19D40A7C-DAAA-40AF-99FC-3FBB65AAEA8D}" destId="{6BA3D49B-C5AD-4C25-8C73-F4DD5B7D8319}" srcOrd="0" destOrd="0" parTransId="{D009D794-A722-4217-B3E5-64DA825857C0}" sibTransId="{2F59C570-B1B5-452D-8A82-85780C547C47}"/>
    <dgm:cxn modelId="{6624B846-4F10-4E1F-B84D-7C27AEA33A29}" type="presOf" srcId="{B8E1C483-331A-4B01-BF1E-16EA9B39DD40}" destId="{6751BE39-9683-443A-81EE-F1B36844DE5A}" srcOrd="0" destOrd="0" presId="urn:microsoft.com/office/officeart/2018/2/layout/IconVerticalSolidList"/>
    <dgm:cxn modelId="{E1A4994E-F4C0-4633-8472-AB838D8F7F88}" srcId="{19D40A7C-DAAA-40AF-99FC-3FBB65AAEA8D}" destId="{B8E1C483-331A-4B01-BF1E-16EA9B39DD40}" srcOrd="3" destOrd="0" parTransId="{5A8CE9F6-C508-4040-B323-8014A270C228}" sibTransId="{189979BC-5122-425C-86C2-476D8E2364EE}"/>
    <dgm:cxn modelId="{14EED750-C94F-4E56-A0E0-77EE92FDED99}" type="presOf" srcId="{C9675344-E660-47CD-B896-504495DF2FFA}" destId="{07C73FE5-2B0E-4D4D-B7CE-11D2DC9FEF1E}" srcOrd="0" destOrd="0" presId="urn:microsoft.com/office/officeart/2018/2/layout/IconVerticalSolidList"/>
    <dgm:cxn modelId="{3226F464-C6E1-41F5-81EB-14CB7DE566C7}" srcId="{19D40A7C-DAAA-40AF-99FC-3FBB65AAEA8D}" destId="{40D06CF8-872C-44C8-A195-F2B63515FB5B}" srcOrd="1" destOrd="0" parTransId="{8ECA3A95-DB27-4C8A-A647-B7D245D9927A}" sibTransId="{784D2F4D-4A79-4C6A-A9D3-6BB5BB623253}"/>
    <dgm:cxn modelId="{67BC6D6A-5D4B-4EA9-8AF3-798F9652EB22}" type="presOf" srcId="{19D40A7C-DAAA-40AF-99FC-3FBB65AAEA8D}" destId="{3EB321AC-4A98-4146-A99A-C1C18C4226FD}" srcOrd="0" destOrd="0" presId="urn:microsoft.com/office/officeart/2018/2/layout/IconVerticalSolidList"/>
    <dgm:cxn modelId="{66C44F77-12D4-4FD7-80B8-F359F7DF7BB1}" type="presOf" srcId="{6BA3D49B-C5AD-4C25-8C73-F4DD5B7D8319}" destId="{B9F7F23B-C33C-4D84-AC7C-16095D198D7F}" srcOrd="0" destOrd="0" presId="urn:microsoft.com/office/officeart/2018/2/layout/IconVerticalSolidList"/>
    <dgm:cxn modelId="{7AB51D80-923B-446A-9244-EA7C44C64EFF}" srcId="{19D40A7C-DAAA-40AF-99FC-3FBB65AAEA8D}" destId="{C9675344-E660-47CD-B896-504495DF2FFA}" srcOrd="2" destOrd="0" parTransId="{9D13B365-EA02-411B-99E1-547775C97EE2}" sibTransId="{73513343-76C5-4E97-9F12-CA29F5368B08}"/>
    <dgm:cxn modelId="{71E8E4B6-4BD8-4EBC-91DB-AFD0DB9324A8}" type="presOf" srcId="{13CEF860-AE3E-4C69-BC41-893AE84DC647}" destId="{A04DA206-FB7D-4ED0-A460-CE0AE3CCBDA7}" srcOrd="0" destOrd="0" presId="urn:microsoft.com/office/officeart/2018/2/layout/IconVerticalSolidList"/>
    <dgm:cxn modelId="{BF8598C8-B037-4841-BB9C-524DC61B782A}" srcId="{19D40A7C-DAAA-40AF-99FC-3FBB65AAEA8D}" destId="{13CEF860-AE3E-4C69-BC41-893AE84DC647}" srcOrd="4" destOrd="0" parTransId="{83286EB4-BA1A-42AA-BE47-9FFAF52945F3}" sibTransId="{8588198C-AA62-4FFA-BB9C-F4070EAC1E91}"/>
    <dgm:cxn modelId="{EDC92D7D-7C00-4938-A7FD-289AFA82555F}" type="presParOf" srcId="{3EB321AC-4A98-4146-A99A-C1C18C4226FD}" destId="{0537E667-E4DA-4318-9CD5-BA8D50879799}" srcOrd="0" destOrd="0" presId="urn:microsoft.com/office/officeart/2018/2/layout/IconVerticalSolidList"/>
    <dgm:cxn modelId="{E9955D47-35C9-4244-B4B9-D98F7A78BBC2}" type="presParOf" srcId="{0537E667-E4DA-4318-9CD5-BA8D50879799}" destId="{077D85FD-4D35-4559-9CE7-FE84473EF99D}" srcOrd="0" destOrd="0" presId="urn:microsoft.com/office/officeart/2018/2/layout/IconVerticalSolidList"/>
    <dgm:cxn modelId="{5757D479-638C-464A-A767-B067AD190482}" type="presParOf" srcId="{0537E667-E4DA-4318-9CD5-BA8D50879799}" destId="{CA911CE8-9D64-4A7D-A87B-282AAA323034}" srcOrd="1" destOrd="0" presId="urn:microsoft.com/office/officeart/2018/2/layout/IconVerticalSolidList"/>
    <dgm:cxn modelId="{A8290622-AC31-441D-BADA-2655DB87C3C5}" type="presParOf" srcId="{0537E667-E4DA-4318-9CD5-BA8D50879799}" destId="{B469948A-F289-415B-949C-286F8A16375D}" srcOrd="2" destOrd="0" presId="urn:microsoft.com/office/officeart/2018/2/layout/IconVerticalSolidList"/>
    <dgm:cxn modelId="{BB4702E2-16A8-4BFA-8E8D-7CCFA2074976}" type="presParOf" srcId="{0537E667-E4DA-4318-9CD5-BA8D50879799}" destId="{B9F7F23B-C33C-4D84-AC7C-16095D198D7F}" srcOrd="3" destOrd="0" presId="urn:microsoft.com/office/officeart/2018/2/layout/IconVerticalSolidList"/>
    <dgm:cxn modelId="{AF626C21-8FCB-4473-A9E1-B314B7B4AFF5}" type="presParOf" srcId="{3EB321AC-4A98-4146-A99A-C1C18C4226FD}" destId="{2173BE1E-CEC6-472E-AF47-EABD9949E181}" srcOrd="1" destOrd="0" presId="urn:microsoft.com/office/officeart/2018/2/layout/IconVerticalSolidList"/>
    <dgm:cxn modelId="{9FF0C24F-A805-44A7-95E5-D91502D699DA}" type="presParOf" srcId="{3EB321AC-4A98-4146-A99A-C1C18C4226FD}" destId="{19873F51-F3C4-4A8F-8BF1-DBEBAA3E00B3}" srcOrd="2" destOrd="0" presId="urn:microsoft.com/office/officeart/2018/2/layout/IconVerticalSolidList"/>
    <dgm:cxn modelId="{07D28392-8CFE-484A-9B77-305E2BB5EC27}" type="presParOf" srcId="{19873F51-F3C4-4A8F-8BF1-DBEBAA3E00B3}" destId="{C2CA363A-F642-41B6-9DFC-DC601CAD6124}" srcOrd="0" destOrd="0" presId="urn:microsoft.com/office/officeart/2018/2/layout/IconVerticalSolidList"/>
    <dgm:cxn modelId="{52305E3C-9819-4ADD-8BED-CF556412CB7B}" type="presParOf" srcId="{19873F51-F3C4-4A8F-8BF1-DBEBAA3E00B3}" destId="{2B509D0A-5459-48C7-BE0F-59A18958ACBB}" srcOrd="1" destOrd="0" presId="urn:microsoft.com/office/officeart/2018/2/layout/IconVerticalSolidList"/>
    <dgm:cxn modelId="{E3FDA91E-29C4-4827-AF5F-FE450B4A6693}" type="presParOf" srcId="{19873F51-F3C4-4A8F-8BF1-DBEBAA3E00B3}" destId="{55305F83-A87E-490E-8534-0D100C6C3DD3}" srcOrd="2" destOrd="0" presId="urn:microsoft.com/office/officeart/2018/2/layout/IconVerticalSolidList"/>
    <dgm:cxn modelId="{21FB7E34-B935-4150-933F-06A0F764FEFA}" type="presParOf" srcId="{19873F51-F3C4-4A8F-8BF1-DBEBAA3E00B3}" destId="{A2E0591B-66E7-40CB-8BCD-9448A0F9C7B5}" srcOrd="3" destOrd="0" presId="urn:microsoft.com/office/officeart/2018/2/layout/IconVerticalSolidList"/>
    <dgm:cxn modelId="{DA4D76E2-0F10-48EA-BB82-695052314A44}" type="presParOf" srcId="{3EB321AC-4A98-4146-A99A-C1C18C4226FD}" destId="{5A02F7C7-5CE6-4211-BD6D-363FF165FD1E}" srcOrd="3" destOrd="0" presId="urn:microsoft.com/office/officeart/2018/2/layout/IconVerticalSolidList"/>
    <dgm:cxn modelId="{23C33919-632E-4FC9-86D5-2BDB8D0567DC}" type="presParOf" srcId="{3EB321AC-4A98-4146-A99A-C1C18C4226FD}" destId="{15A05564-BA89-47BF-A545-70DB9C586034}" srcOrd="4" destOrd="0" presId="urn:microsoft.com/office/officeart/2018/2/layout/IconVerticalSolidList"/>
    <dgm:cxn modelId="{4AC44B9C-B176-4FAA-834A-76E54CABEC71}" type="presParOf" srcId="{15A05564-BA89-47BF-A545-70DB9C586034}" destId="{5326A911-84F3-484A-B176-24DD7FC1ACB9}" srcOrd="0" destOrd="0" presId="urn:microsoft.com/office/officeart/2018/2/layout/IconVerticalSolidList"/>
    <dgm:cxn modelId="{E8C41439-A04A-46D7-A7DF-807794B2A7CA}" type="presParOf" srcId="{15A05564-BA89-47BF-A545-70DB9C586034}" destId="{E9662F5A-4285-44B6-9730-3808EE13E3F9}" srcOrd="1" destOrd="0" presId="urn:microsoft.com/office/officeart/2018/2/layout/IconVerticalSolidList"/>
    <dgm:cxn modelId="{D00A0ED1-0073-4ECD-9287-EC12547F1096}" type="presParOf" srcId="{15A05564-BA89-47BF-A545-70DB9C586034}" destId="{D56A2F9B-F76D-4765-9F23-F4F9320291AA}" srcOrd="2" destOrd="0" presId="urn:microsoft.com/office/officeart/2018/2/layout/IconVerticalSolidList"/>
    <dgm:cxn modelId="{6BE889AB-E522-401A-98AD-B9B18577E77C}" type="presParOf" srcId="{15A05564-BA89-47BF-A545-70DB9C586034}" destId="{07C73FE5-2B0E-4D4D-B7CE-11D2DC9FEF1E}" srcOrd="3" destOrd="0" presId="urn:microsoft.com/office/officeart/2018/2/layout/IconVerticalSolidList"/>
    <dgm:cxn modelId="{1EA93188-F135-49FC-AF74-2B25A9AFF295}" type="presParOf" srcId="{3EB321AC-4A98-4146-A99A-C1C18C4226FD}" destId="{BFA97BD0-C08E-40FA-AB2F-971A7DF73895}" srcOrd="5" destOrd="0" presId="urn:microsoft.com/office/officeart/2018/2/layout/IconVerticalSolidList"/>
    <dgm:cxn modelId="{4CAFC440-8A38-49AD-9134-E00A0370B0B6}" type="presParOf" srcId="{3EB321AC-4A98-4146-A99A-C1C18C4226FD}" destId="{3AF4B0AB-2E44-4A3E-8D1C-71552CE24EB9}" srcOrd="6" destOrd="0" presId="urn:microsoft.com/office/officeart/2018/2/layout/IconVerticalSolidList"/>
    <dgm:cxn modelId="{9ECE23F9-0A9F-4AF7-BD37-D5AA2FA91E2B}" type="presParOf" srcId="{3AF4B0AB-2E44-4A3E-8D1C-71552CE24EB9}" destId="{8C326435-E9F4-436E-B770-EE8F479036E9}" srcOrd="0" destOrd="0" presId="urn:microsoft.com/office/officeart/2018/2/layout/IconVerticalSolidList"/>
    <dgm:cxn modelId="{30CBAD7F-DC0F-4843-AAA4-2FF1AB0779CB}" type="presParOf" srcId="{3AF4B0AB-2E44-4A3E-8D1C-71552CE24EB9}" destId="{643EADA1-4E1F-41E3-9224-1A91D6673B76}" srcOrd="1" destOrd="0" presId="urn:microsoft.com/office/officeart/2018/2/layout/IconVerticalSolidList"/>
    <dgm:cxn modelId="{11976690-8DB1-4952-80B7-F8A722C06951}" type="presParOf" srcId="{3AF4B0AB-2E44-4A3E-8D1C-71552CE24EB9}" destId="{97DF2A73-575B-46F1-B4B6-A52DB9E40DF6}" srcOrd="2" destOrd="0" presId="urn:microsoft.com/office/officeart/2018/2/layout/IconVerticalSolidList"/>
    <dgm:cxn modelId="{733FA54D-8BD6-4CC3-A941-D8561D5112DB}" type="presParOf" srcId="{3AF4B0AB-2E44-4A3E-8D1C-71552CE24EB9}" destId="{6751BE39-9683-443A-81EE-F1B36844DE5A}" srcOrd="3" destOrd="0" presId="urn:microsoft.com/office/officeart/2018/2/layout/IconVerticalSolidList"/>
    <dgm:cxn modelId="{619C8AF9-6D66-4AC0-B0D0-7684FAFA39ED}" type="presParOf" srcId="{3EB321AC-4A98-4146-A99A-C1C18C4226FD}" destId="{0985AFB4-DF51-431D-B7B4-043D439F8253}" srcOrd="7" destOrd="0" presId="urn:microsoft.com/office/officeart/2018/2/layout/IconVerticalSolidList"/>
    <dgm:cxn modelId="{A8E5B0AB-405C-4952-ACCB-ADC4A12A9822}" type="presParOf" srcId="{3EB321AC-4A98-4146-A99A-C1C18C4226FD}" destId="{E7C80023-568A-4129-B5E3-E98140B1C5C5}" srcOrd="8" destOrd="0" presId="urn:microsoft.com/office/officeart/2018/2/layout/IconVerticalSolidList"/>
    <dgm:cxn modelId="{1B34D11B-AE85-4089-AF39-285E77B6EC60}" type="presParOf" srcId="{E7C80023-568A-4129-B5E3-E98140B1C5C5}" destId="{B636C80F-090C-4631-86FC-973F466399BC}" srcOrd="0" destOrd="0" presId="urn:microsoft.com/office/officeart/2018/2/layout/IconVerticalSolidList"/>
    <dgm:cxn modelId="{B7815AE6-8484-4A07-9F16-730436E7E6F5}" type="presParOf" srcId="{E7C80023-568A-4129-B5E3-E98140B1C5C5}" destId="{8F26AA0E-8861-4D19-A054-476C22F111C1}" srcOrd="1" destOrd="0" presId="urn:microsoft.com/office/officeart/2018/2/layout/IconVerticalSolidList"/>
    <dgm:cxn modelId="{A31E4485-B17B-44C4-97CB-116DFEDBA84C}" type="presParOf" srcId="{E7C80023-568A-4129-B5E3-E98140B1C5C5}" destId="{DCB41F3D-D962-4666-99CF-BF0180C24A8F}" srcOrd="2" destOrd="0" presId="urn:microsoft.com/office/officeart/2018/2/layout/IconVerticalSolidList"/>
    <dgm:cxn modelId="{BD254852-FF50-43B9-BE83-70B9B89F0D26}" type="presParOf" srcId="{E7C80023-568A-4129-B5E3-E98140B1C5C5}" destId="{A04DA206-FB7D-4ED0-A460-CE0AE3CCBDA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7D85FD-4D35-4559-9CE7-FE84473EF99D}">
      <dsp:nvSpPr>
        <dsp:cNvPr id="0" name=""/>
        <dsp:cNvSpPr/>
      </dsp:nvSpPr>
      <dsp:spPr>
        <a:xfrm>
          <a:off x="0" y="3622"/>
          <a:ext cx="5913437" cy="77164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911CE8-9D64-4A7D-A87B-282AAA323034}">
      <dsp:nvSpPr>
        <dsp:cNvPr id="0" name=""/>
        <dsp:cNvSpPr/>
      </dsp:nvSpPr>
      <dsp:spPr>
        <a:xfrm>
          <a:off x="233421" y="177241"/>
          <a:ext cx="424402" cy="4244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F7F23B-C33C-4D84-AC7C-16095D198D7F}">
      <dsp:nvSpPr>
        <dsp:cNvPr id="0" name=""/>
        <dsp:cNvSpPr/>
      </dsp:nvSpPr>
      <dsp:spPr>
        <a:xfrm>
          <a:off x="891244" y="3622"/>
          <a:ext cx="5022192" cy="77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65" tIns="81665" rIns="81665" bIns="81665" numCol="1" spcCol="1270" anchor="ctr" anchorCtr="0">
          <a:noAutofit/>
        </a:bodyPr>
        <a:lstStyle/>
        <a:p>
          <a:pPr marL="0" lvl="0" indent="0" algn="l" defTabSz="755650">
            <a:lnSpc>
              <a:spcPct val="90000"/>
            </a:lnSpc>
            <a:spcBef>
              <a:spcPct val="0"/>
            </a:spcBef>
            <a:spcAft>
              <a:spcPct val="35000"/>
            </a:spcAft>
            <a:buNone/>
          </a:pPr>
          <a:r>
            <a:rPr lang="en-US" sz="1700" kern="1200"/>
            <a:t>1-What is the impact of housing prices in home ownership with young adults ?</a:t>
          </a:r>
        </a:p>
      </dsp:txBody>
      <dsp:txXfrm>
        <a:off x="891244" y="3622"/>
        <a:ext cx="5022192" cy="771640"/>
      </dsp:txXfrm>
    </dsp:sp>
    <dsp:sp modelId="{C2CA363A-F642-41B6-9DFC-DC601CAD6124}">
      <dsp:nvSpPr>
        <dsp:cNvPr id="0" name=""/>
        <dsp:cNvSpPr/>
      </dsp:nvSpPr>
      <dsp:spPr>
        <a:xfrm>
          <a:off x="0" y="968173"/>
          <a:ext cx="5913437" cy="77164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509D0A-5459-48C7-BE0F-59A18958ACBB}">
      <dsp:nvSpPr>
        <dsp:cNvPr id="0" name=""/>
        <dsp:cNvSpPr/>
      </dsp:nvSpPr>
      <dsp:spPr>
        <a:xfrm>
          <a:off x="233421" y="1141792"/>
          <a:ext cx="424402" cy="4244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2E0591B-66E7-40CB-8BCD-9448A0F9C7B5}">
      <dsp:nvSpPr>
        <dsp:cNvPr id="0" name=""/>
        <dsp:cNvSpPr/>
      </dsp:nvSpPr>
      <dsp:spPr>
        <a:xfrm>
          <a:off x="891244" y="968173"/>
          <a:ext cx="5022192" cy="77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65" tIns="81665" rIns="81665" bIns="81665" numCol="1" spcCol="1270" anchor="ctr" anchorCtr="0">
          <a:noAutofit/>
        </a:bodyPr>
        <a:lstStyle/>
        <a:p>
          <a:pPr marL="0" lvl="0" indent="0" algn="l" defTabSz="755650">
            <a:lnSpc>
              <a:spcPct val="90000"/>
            </a:lnSpc>
            <a:spcBef>
              <a:spcPct val="0"/>
            </a:spcBef>
            <a:spcAft>
              <a:spcPct val="35000"/>
            </a:spcAft>
            <a:buNone/>
          </a:pPr>
          <a:r>
            <a:rPr lang="en-US" sz="1700" kern="1200"/>
            <a:t>2--How are the different provinces responding to the interest rates in term of real estate activity and pricing</a:t>
          </a:r>
        </a:p>
      </dsp:txBody>
      <dsp:txXfrm>
        <a:off x="891244" y="968173"/>
        <a:ext cx="5022192" cy="771640"/>
      </dsp:txXfrm>
    </dsp:sp>
    <dsp:sp modelId="{5326A911-84F3-484A-B176-24DD7FC1ACB9}">
      <dsp:nvSpPr>
        <dsp:cNvPr id="0" name=""/>
        <dsp:cNvSpPr/>
      </dsp:nvSpPr>
      <dsp:spPr>
        <a:xfrm>
          <a:off x="0" y="1932723"/>
          <a:ext cx="5913437" cy="77164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662F5A-4285-44B6-9730-3808EE13E3F9}">
      <dsp:nvSpPr>
        <dsp:cNvPr id="0" name=""/>
        <dsp:cNvSpPr/>
      </dsp:nvSpPr>
      <dsp:spPr>
        <a:xfrm>
          <a:off x="233421" y="2106342"/>
          <a:ext cx="424402" cy="42440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C73FE5-2B0E-4D4D-B7CE-11D2DC9FEF1E}">
      <dsp:nvSpPr>
        <dsp:cNvPr id="0" name=""/>
        <dsp:cNvSpPr/>
      </dsp:nvSpPr>
      <dsp:spPr>
        <a:xfrm>
          <a:off x="891244" y="1932723"/>
          <a:ext cx="5022192" cy="77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65" tIns="81665" rIns="81665" bIns="81665" numCol="1" spcCol="1270" anchor="ctr" anchorCtr="0">
          <a:noAutofit/>
        </a:bodyPr>
        <a:lstStyle/>
        <a:p>
          <a:pPr marL="0" lvl="0" indent="0" algn="l" defTabSz="755650">
            <a:lnSpc>
              <a:spcPct val="90000"/>
            </a:lnSpc>
            <a:spcBef>
              <a:spcPct val="0"/>
            </a:spcBef>
            <a:spcAft>
              <a:spcPct val="35000"/>
            </a:spcAft>
            <a:buNone/>
          </a:pPr>
          <a:r>
            <a:rPr lang="en-US" sz="1700" kern="1200"/>
            <a:t>3-</a:t>
          </a:r>
          <a:r>
            <a:rPr lang="en-US" sz="1700" kern="1200" baseline="0"/>
            <a:t> What are the alternative outlooks to buying a home?</a:t>
          </a:r>
          <a:endParaRPr lang="en-US" sz="1700" kern="1200"/>
        </a:p>
      </dsp:txBody>
      <dsp:txXfrm>
        <a:off x="891244" y="1932723"/>
        <a:ext cx="5022192" cy="771640"/>
      </dsp:txXfrm>
    </dsp:sp>
    <dsp:sp modelId="{8C326435-E9F4-436E-B770-EE8F479036E9}">
      <dsp:nvSpPr>
        <dsp:cNvPr id="0" name=""/>
        <dsp:cNvSpPr/>
      </dsp:nvSpPr>
      <dsp:spPr>
        <a:xfrm>
          <a:off x="0" y="2897274"/>
          <a:ext cx="5913437" cy="771640"/>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3EADA1-4E1F-41E3-9224-1A91D6673B76}">
      <dsp:nvSpPr>
        <dsp:cNvPr id="0" name=""/>
        <dsp:cNvSpPr/>
      </dsp:nvSpPr>
      <dsp:spPr>
        <a:xfrm>
          <a:off x="233421" y="3070893"/>
          <a:ext cx="424402" cy="42440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751BE39-9683-443A-81EE-F1B36844DE5A}">
      <dsp:nvSpPr>
        <dsp:cNvPr id="0" name=""/>
        <dsp:cNvSpPr/>
      </dsp:nvSpPr>
      <dsp:spPr>
        <a:xfrm>
          <a:off x="891244" y="2897274"/>
          <a:ext cx="5022192" cy="77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65" tIns="81665" rIns="81665" bIns="81665" numCol="1" spcCol="1270" anchor="ctr" anchorCtr="0">
          <a:noAutofit/>
        </a:bodyPr>
        <a:lstStyle/>
        <a:p>
          <a:pPr marL="0" lvl="0" indent="0" algn="l" defTabSz="755650">
            <a:lnSpc>
              <a:spcPct val="90000"/>
            </a:lnSpc>
            <a:spcBef>
              <a:spcPct val="0"/>
            </a:spcBef>
            <a:spcAft>
              <a:spcPct val="35000"/>
            </a:spcAft>
            <a:buNone/>
          </a:pPr>
          <a:r>
            <a:rPr lang="en-US" sz="1700" kern="1200" baseline="0" dirty="0"/>
            <a:t>4-What is the relationship/correlation between the interest rate fluctuations and the inflation?</a:t>
          </a:r>
          <a:endParaRPr lang="en-US" sz="1700" kern="1200" dirty="0"/>
        </a:p>
      </dsp:txBody>
      <dsp:txXfrm>
        <a:off x="891244" y="2897274"/>
        <a:ext cx="5022192" cy="771640"/>
      </dsp:txXfrm>
    </dsp:sp>
    <dsp:sp modelId="{B636C80F-090C-4631-86FC-973F466399BC}">
      <dsp:nvSpPr>
        <dsp:cNvPr id="0" name=""/>
        <dsp:cNvSpPr/>
      </dsp:nvSpPr>
      <dsp:spPr>
        <a:xfrm>
          <a:off x="0" y="3861824"/>
          <a:ext cx="5913437" cy="771640"/>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26AA0E-8861-4D19-A054-476C22F111C1}">
      <dsp:nvSpPr>
        <dsp:cNvPr id="0" name=""/>
        <dsp:cNvSpPr/>
      </dsp:nvSpPr>
      <dsp:spPr>
        <a:xfrm>
          <a:off x="233421" y="4035443"/>
          <a:ext cx="424402" cy="42440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04DA206-FB7D-4ED0-A460-CE0AE3CCBDA7}">
      <dsp:nvSpPr>
        <dsp:cNvPr id="0" name=""/>
        <dsp:cNvSpPr/>
      </dsp:nvSpPr>
      <dsp:spPr>
        <a:xfrm>
          <a:off x="891244" y="3861824"/>
          <a:ext cx="5022192" cy="771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65" tIns="81665" rIns="81665" bIns="81665" numCol="1" spcCol="1270" anchor="ctr" anchorCtr="0">
          <a:noAutofit/>
        </a:bodyPr>
        <a:lstStyle/>
        <a:p>
          <a:pPr marL="0" lvl="0" indent="0" algn="l" defTabSz="755650">
            <a:lnSpc>
              <a:spcPct val="90000"/>
            </a:lnSpc>
            <a:spcBef>
              <a:spcPct val="0"/>
            </a:spcBef>
            <a:spcAft>
              <a:spcPct val="35000"/>
            </a:spcAft>
            <a:buNone/>
          </a:pPr>
          <a:r>
            <a:rPr lang="en-US" sz="1700" kern="1200" dirty="0"/>
            <a:t>5- What are some of the information that we found to address the housing crisis in Canada ?</a:t>
          </a:r>
        </a:p>
      </dsp:txBody>
      <dsp:txXfrm>
        <a:off x="891244" y="3861824"/>
        <a:ext cx="5022192" cy="77164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12/14/23</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12/14/23</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12/14/23</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s://api.nytimes.com/svc/search/v2/articlesearch.json?api-key=" TargetMode="External"/><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www.kaggle.com/datasets/anki112279/canada-housing-price-data-by-regions-19812022" TargetMode="External"/><Relationship Id="rId7" Type="http://schemas.openxmlformats.org/officeDocument/2006/relationships/hyperlink" Target="https://www150.statcan.gc.ca/t1/tbl1/en/tv.action?pid=1810025901" TargetMode="External"/><Relationship Id="rId2" Type="http://schemas.openxmlformats.org/officeDocument/2006/relationships/hyperlink" Target="https://www150.statcan.gc.ca/n1/daily-quotidien/220921/cg-b002-eng.htm" TargetMode="External"/><Relationship Id="rId1" Type="http://schemas.openxmlformats.org/officeDocument/2006/relationships/slideLayout" Target="../slideLayouts/slideLayout2.xml"/><Relationship Id="rId6" Type="http://schemas.openxmlformats.org/officeDocument/2006/relationships/hyperlink" Target="https://www150.statcan.gc.ca/t1/tbl1/en/cv.action?pid=1410022201" TargetMode="External"/><Relationship Id="rId5" Type="http://schemas.openxmlformats.org/officeDocument/2006/relationships/hyperlink" Target="https://www.crea.ca/housing-market-stats/mls-home-price-index/hpi-tool/" TargetMode="External"/><Relationship Id="rId10" Type="http://schemas.openxmlformats.org/officeDocument/2006/relationships/image" Target="../media/image1.jpg"/><Relationship Id="rId4" Type="http://schemas.openxmlformats.org/officeDocument/2006/relationships/hyperlink" Target="https://open.canada.ca/data/en/dataset/ae607e9a-2fce-4ed9-83e3-ba4cdbc24b8d/resource/22c8bc22-2bd4-41b6-8da5-ee57672a1d5f" TargetMode="External"/><Relationship Id="rId9" Type="http://schemas.openxmlformats.org/officeDocument/2006/relationships/image" Target="../media/image31.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141A8CF-52F7-A662-D653-0B1A79F65CEC}"/>
              </a:ext>
            </a:extLst>
          </p:cNvPr>
          <p:cNvPicPr>
            <a:picLocks noChangeAspect="1"/>
          </p:cNvPicPr>
          <p:nvPr/>
        </p:nvPicPr>
        <p:blipFill rotWithShape="1">
          <a:blip r:embed="rId2">
            <a:alphaModFix amt="50000"/>
          </a:blip>
          <a:srcRect t="17485" r="-1" b="17484"/>
          <a:stretch/>
        </p:blipFill>
        <p:spPr>
          <a:xfrm>
            <a:off x="20" y="10"/>
            <a:ext cx="12191675" cy="6857990"/>
          </a:xfrm>
          <a:prstGeom prst="rect">
            <a:avLst/>
          </a:prstGeom>
        </p:spPr>
      </p:pic>
      <p:sp>
        <p:nvSpPr>
          <p:cNvPr id="2" name="Title 1">
            <a:extLst>
              <a:ext uri="{FF2B5EF4-FFF2-40B4-BE49-F238E27FC236}">
                <a16:creationId xmlns:a16="http://schemas.microsoft.com/office/drawing/2014/main" id="{DF6CEAF8-4BA2-5C21-F155-7657D219CBA1}"/>
              </a:ext>
            </a:extLst>
          </p:cNvPr>
          <p:cNvSpPr>
            <a:spLocks noGrp="1"/>
          </p:cNvSpPr>
          <p:nvPr>
            <p:ph type="ctrTitle"/>
          </p:nvPr>
        </p:nvSpPr>
        <p:spPr>
          <a:xfrm>
            <a:off x="4976636" y="992221"/>
            <a:ext cx="6247308" cy="4873558"/>
          </a:xfrm>
        </p:spPr>
        <p:txBody>
          <a:bodyPr vert="horz" lIns="91440" tIns="45720" rIns="91440" bIns="45720" rtlCol="0" anchor="ctr">
            <a:normAutofit/>
          </a:bodyPr>
          <a:lstStyle/>
          <a:p>
            <a:r>
              <a:rPr lang="en-US" sz="4800"/>
              <a:t>Real estate housing analysis</a:t>
            </a:r>
          </a:p>
        </p:txBody>
      </p:sp>
      <p:sp>
        <p:nvSpPr>
          <p:cNvPr id="3" name="Subtitle 2">
            <a:extLst>
              <a:ext uri="{FF2B5EF4-FFF2-40B4-BE49-F238E27FC236}">
                <a16:creationId xmlns:a16="http://schemas.microsoft.com/office/drawing/2014/main" id="{D19B9659-13A4-930D-1417-7A4F57FDB0F4}"/>
              </a:ext>
            </a:extLst>
          </p:cNvPr>
          <p:cNvSpPr>
            <a:spLocks noGrp="1"/>
          </p:cNvSpPr>
          <p:nvPr>
            <p:ph type="subTitle" idx="1"/>
          </p:nvPr>
        </p:nvSpPr>
        <p:spPr>
          <a:xfrm>
            <a:off x="968056" y="996610"/>
            <a:ext cx="3363901" cy="4864780"/>
          </a:xfrm>
        </p:spPr>
        <p:txBody>
          <a:bodyPr vert="horz" lIns="91440" tIns="45720" rIns="91440" bIns="45720" rtlCol="0" anchor="ctr">
            <a:normAutofit/>
          </a:bodyPr>
          <a:lstStyle/>
          <a:p>
            <a:pPr indent="-228600" algn="r">
              <a:buFont typeface="Arial" panose="020B0604020202020204" pitchFamily="34" charset="0"/>
              <a:buChar char="•"/>
            </a:pPr>
            <a:r>
              <a:rPr lang="en-US" sz="2000"/>
              <a:t>Team #1</a:t>
            </a:r>
          </a:p>
          <a:p>
            <a:pPr indent="-228600" algn="r">
              <a:buFont typeface="Arial" panose="020B0604020202020204" pitchFamily="34" charset="0"/>
              <a:buChar char="•"/>
            </a:pPr>
            <a:r>
              <a:rPr lang="en-US" sz="2000"/>
              <a:t>Donal tamakuwala</a:t>
            </a:r>
          </a:p>
          <a:p>
            <a:pPr indent="-228600" algn="r">
              <a:buFont typeface="Arial" panose="020B0604020202020204" pitchFamily="34" charset="0"/>
              <a:buChar char="•"/>
            </a:pPr>
            <a:r>
              <a:rPr lang="en-US" sz="2000"/>
              <a:t>Elena maksimova</a:t>
            </a:r>
          </a:p>
          <a:p>
            <a:pPr indent="-228600" algn="r">
              <a:buFont typeface="Arial" panose="020B0604020202020204" pitchFamily="34" charset="0"/>
              <a:buChar char="•"/>
            </a:pPr>
            <a:r>
              <a:rPr lang="en-US" sz="2000"/>
              <a:t>Kajal mengar</a:t>
            </a:r>
          </a:p>
          <a:p>
            <a:pPr indent="-228600" algn="r">
              <a:buFont typeface="Arial" panose="020B0604020202020204" pitchFamily="34" charset="0"/>
              <a:buChar char="•"/>
            </a:pPr>
            <a:r>
              <a:rPr lang="en-US" sz="2000"/>
              <a:t>Mandara kadya</a:t>
            </a:r>
          </a:p>
          <a:p>
            <a:pPr indent="-228600" algn="r">
              <a:buFont typeface="Arial" panose="020B0604020202020204" pitchFamily="34" charset="0"/>
              <a:buChar char="•"/>
            </a:pPr>
            <a:r>
              <a:rPr lang="en-US" sz="2000"/>
              <a:t>Nadine blaik</a:t>
            </a:r>
          </a:p>
        </p:txBody>
      </p:sp>
      <p:cxnSp>
        <p:nvCxnSpPr>
          <p:cNvPr id="49" name="Straight Connector 48">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190957"/>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F91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a number of years&#10;&#10;Description automatically generated with medium confidence">
            <a:extLst>
              <a:ext uri="{FF2B5EF4-FFF2-40B4-BE49-F238E27FC236}">
                <a16:creationId xmlns:a16="http://schemas.microsoft.com/office/drawing/2014/main" id="{E08174CE-61DC-B32C-17F8-003102EE6DE4}"/>
              </a:ext>
            </a:extLst>
          </p:cNvPr>
          <p:cNvPicPr>
            <a:picLocks noChangeAspect="1"/>
          </p:cNvPicPr>
          <p:nvPr/>
        </p:nvPicPr>
        <p:blipFill>
          <a:blip r:embed="rId2"/>
          <a:stretch>
            <a:fillRect/>
          </a:stretch>
        </p:blipFill>
        <p:spPr>
          <a:xfrm>
            <a:off x="2381956" y="643467"/>
            <a:ext cx="7428087" cy="5571066"/>
          </a:xfrm>
          <a:prstGeom prst="rect">
            <a:avLst/>
          </a:prstGeom>
        </p:spPr>
      </p:pic>
    </p:spTree>
    <p:extLst>
      <p:ext uri="{BB962C8B-B14F-4D97-AF65-F5344CB8AC3E}">
        <p14:creationId xmlns:p14="http://schemas.microsoft.com/office/powerpoint/2010/main" val="27377056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4" name="Picture 13">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6" name="Straight Connector 15">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56012FD-74A8-4C91-B318-435CF2B719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0" name="Rectangle 19">
            <a:extLst>
              <a:ext uri="{FF2B5EF4-FFF2-40B4-BE49-F238E27FC236}">
                <a16:creationId xmlns:a16="http://schemas.microsoft.com/office/drawing/2014/main" id="{C3A44A18-DAB9-46A6-8454-3A0898CDB5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05841ED-BA63-4F25-B31B-A4692716F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cxnSp>
        <p:nvCxnSpPr>
          <p:cNvPr id="24" name="Straight Connector 23">
            <a:extLst>
              <a:ext uri="{FF2B5EF4-FFF2-40B4-BE49-F238E27FC236}">
                <a16:creationId xmlns:a16="http://schemas.microsoft.com/office/drawing/2014/main" id="{602FDDEF-350D-4767-ACB6-CCEA68DD422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4183161"/>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BAC73B70-A0A9-4A8D-B5B4-CD06FE5E0033}"/>
              </a:ext>
            </a:extLst>
          </p:cNvPr>
          <p:cNvSpPr txBox="1"/>
          <p:nvPr/>
        </p:nvSpPr>
        <p:spPr>
          <a:xfrm>
            <a:off x="5040223" y="798974"/>
            <a:ext cx="6014631" cy="1809521"/>
          </a:xfrm>
          <a:prstGeom prst="rect">
            <a:avLst/>
          </a:prstGeom>
        </p:spPr>
        <p:txBody>
          <a:bodyPr vert="horz" lIns="91440" tIns="45720" rIns="91440" bIns="45720" rtlCol="0" anchor="t">
            <a:normAutofit/>
          </a:bodyPr>
          <a:lstStyle/>
          <a:p>
            <a:pPr indent="-228600" defTabSz="914400">
              <a:lnSpc>
                <a:spcPct val="110000"/>
              </a:lnSpc>
              <a:spcAft>
                <a:spcPts val="600"/>
              </a:spcAft>
              <a:buClr>
                <a:schemeClr val="accent1"/>
              </a:buClr>
              <a:buSzPct val="100000"/>
              <a:buFont typeface="Arial" panose="020B0604020202020204" pitchFamily="34" charset="0"/>
              <a:buChar char="•"/>
            </a:pPr>
            <a:r>
              <a:rPr lang="en-US" sz="1500" b="0" i="0"/>
              <a:t>API link - </a:t>
            </a:r>
            <a:r>
              <a:rPr lang="en-US" sz="1500" b="0" i="0" u="none" strike="noStrike">
                <a:hlinkClick r:id="rId3">
                  <a:extLst>
                    <a:ext uri="{A12FA001-AC4F-418D-AE19-62706E023703}">
                      <ahyp:hlinkClr xmlns:ahyp="http://schemas.microsoft.com/office/drawing/2018/hyperlinkcolor" val="tx"/>
                    </a:ext>
                  </a:extLst>
                </a:hlinkClick>
              </a:rPr>
              <a:t>https://api.nytimes.com/svc/search/v2/articlesearch.json?api-key=</a:t>
            </a:r>
            <a:r>
              <a:rPr lang="en-US" sz="1500" b="0" i="0"/>
              <a:t>&lt;&gt;&amp;q=canadian housing market</a:t>
            </a:r>
          </a:p>
          <a:p>
            <a:pPr indent="-228600" defTabSz="914400">
              <a:lnSpc>
                <a:spcPct val="110000"/>
              </a:lnSpc>
              <a:spcAft>
                <a:spcPts val="600"/>
              </a:spcAft>
              <a:buClr>
                <a:schemeClr val="accent1"/>
              </a:buClr>
              <a:buSzPct val="100000"/>
              <a:buFont typeface="Arial" panose="020B0604020202020204" pitchFamily="34" charset="0"/>
              <a:buChar char="•"/>
            </a:pPr>
            <a:endParaRPr lang="en-US" sz="1500"/>
          </a:p>
          <a:p>
            <a:pPr indent="-228600" defTabSz="914400">
              <a:lnSpc>
                <a:spcPct val="110000"/>
              </a:lnSpc>
              <a:spcAft>
                <a:spcPts val="600"/>
              </a:spcAft>
              <a:buClr>
                <a:schemeClr val="accent1"/>
              </a:buClr>
              <a:buSzPct val="100000"/>
              <a:buFont typeface="Arial" panose="020B0604020202020204" pitchFamily="34" charset="0"/>
              <a:buChar char="•"/>
            </a:pPr>
            <a:r>
              <a:rPr lang="en-US" sz="1500"/>
              <a:t>https://www.nytimes.com/2021/03/05/world/canada/canada-housing-market-covid.html</a:t>
            </a:r>
          </a:p>
        </p:txBody>
      </p:sp>
      <p:pic>
        <p:nvPicPr>
          <p:cNvPr id="3" name="Picture 2" descr="A close up of text&#10;&#10;Description automatically generated">
            <a:extLst>
              <a:ext uri="{FF2B5EF4-FFF2-40B4-BE49-F238E27FC236}">
                <a16:creationId xmlns:a16="http://schemas.microsoft.com/office/drawing/2014/main" id="{E7FA491E-815F-0632-65C0-43981BC9754A}"/>
              </a:ext>
            </a:extLst>
          </p:cNvPr>
          <p:cNvPicPr>
            <a:picLocks noChangeAspect="1"/>
          </p:cNvPicPr>
          <p:nvPr/>
        </p:nvPicPr>
        <p:blipFill>
          <a:blip r:embed="rId4"/>
          <a:stretch>
            <a:fillRect/>
          </a:stretch>
        </p:blipFill>
        <p:spPr>
          <a:xfrm>
            <a:off x="330928" y="2512827"/>
            <a:ext cx="11529841" cy="1023790"/>
          </a:xfrm>
          <a:prstGeom prst="rect">
            <a:avLst/>
          </a:prstGeom>
        </p:spPr>
      </p:pic>
      <p:pic>
        <p:nvPicPr>
          <p:cNvPr id="36" name="Picture 35">
            <a:extLst>
              <a:ext uri="{FF2B5EF4-FFF2-40B4-BE49-F238E27FC236}">
                <a16:creationId xmlns:a16="http://schemas.microsoft.com/office/drawing/2014/main" id="{2E465D32-A51E-44CE-9D04-60690BB4144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7" name="Straight Connector 36">
            <a:extLst>
              <a:ext uri="{FF2B5EF4-FFF2-40B4-BE49-F238E27FC236}">
                <a16:creationId xmlns:a16="http://schemas.microsoft.com/office/drawing/2014/main" id="{DAF243D8-8E9E-4B55-8369-B6A7221E55D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7357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E586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showing the growth of housing prices&#10;&#10;Description automatically generated">
            <a:extLst>
              <a:ext uri="{FF2B5EF4-FFF2-40B4-BE49-F238E27FC236}">
                <a16:creationId xmlns:a16="http://schemas.microsoft.com/office/drawing/2014/main" id="{6F4C5490-E7C7-2CB3-998D-1BBAF3680E10}"/>
              </a:ext>
            </a:extLst>
          </p:cNvPr>
          <p:cNvPicPr>
            <a:picLocks noChangeAspect="1"/>
          </p:cNvPicPr>
          <p:nvPr/>
        </p:nvPicPr>
        <p:blipFill>
          <a:blip r:embed="rId2"/>
          <a:stretch>
            <a:fillRect/>
          </a:stretch>
        </p:blipFill>
        <p:spPr>
          <a:xfrm>
            <a:off x="1922917" y="643467"/>
            <a:ext cx="8346166" cy="5571066"/>
          </a:xfrm>
          <a:prstGeom prst="rect">
            <a:avLst/>
          </a:prstGeom>
        </p:spPr>
      </p:pic>
    </p:spTree>
    <p:extLst>
      <p:ext uri="{BB962C8B-B14F-4D97-AF65-F5344CB8AC3E}">
        <p14:creationId xmlns:p14="http://schemas.microsoft.com/office/powerpoint/2010/main" val="3979586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F4B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with a line going up&#10;&#10;Description automatically generated">
            <a:extLst>
              <a:ext uri="{FF2B5EF4-FFF2-40B4-BE49-F238E27FC236}">
                <a16:creationId xmlns:a16="http://schemas.microsoft.com/office/drawing/2014/main" id="{EAAD75A9-5FEB-E4AB-4F12-B175828664FB}"/>
              </a:ext>
            </a:extLst>
          </p:cNvPr>
          <p:cNvPicPr>
            <a:picLocks noChangeAspect="1"/>
          </p:cNvPicPr>
          <p:nvPr/>
        </p:nvPicPr>
        <p:blipFill>
          <a:blip r:embed="rId2"/>
          <a:stretch>
            <a:fillRect/>
          </a:stretch>
        </p:blipFill>
        <p:spPr>
          <a:xfrm>
            <a:off x="2381956" y="643467"/>
            <a:ext cx="7428087" cy="5571066"/>
          </a:xfrm>
          <a:prstGeom prst="rect">
            <a:avLst/>
          </a:prstGeom>
        </p:spPr>
      </p:pic>
    </p:spTree>
    <p:extLst>
      <p:ext uri="{BB962C8B-B14F-4D97-AF65-F5344CB8AC3E}">
        <p14:creationId xmlns:p14="http://schemas.microsoft.com/office/powerpoint/2010/main" val="865802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ouses in a subdivision">
            <a:extLst>
              <a:ext uri="{FF2B5EF4-FFF2-40B4-BE49-F238E27FC236}">
                <a16:creationId xmlns:a16="http://schemas.microsoft.com/office/drawing/2014/main" id="{00DA340D-78A5-E441-BCD9-876939DC1A09}"/>
              </a:ext>
            </a:extLst>
          </p:cNvPr>
          <p:cNvPicPr>
            <a:picLocks noChangeAspect="1"/>
          </p:cNvPicPr>
          <p:nvPr/>
        </p:nvPicPr>
        <p:blipFill rotWithShape="1">
          <a:blip r:embed="rId2">
            <a:alphaModFix amt="50000"/>
            <a:grayscl/>
          </a:blip>
          <a:srcRect t="8102" r="-1" b="7625"/>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96CBE05B-8568-AAB0-E7FB-129CA8E130C3}"/>
              </a:ext>
            </a:extLst>
          </p:cNvPr>
          <p:cNvSpPr>
            <a:spLocks noGrp="1"/>
          </p:cNvSpPr>
          <p:nvPr>
            <p:ph type="title"/>
          </p:nvPr>
        </p:nvSpPr>
        <p:spPr>
          <a:xfrm>
            <a:off x="1130271" y="1193800"/>
            <a:ext cx="3193050" cy="4699000"/>
          </a:xfrm>
        </p:spPr>
        <p:txBody>
          <a:bodyPr anchor="ctr">
            <a:normAutofit/>
          </a:bodyPr>
          <a:lstStyle/>
          <a:p>
            <a:r>
              <a:rPr lang="en-US" dirty="0"/>
              <a:t>Conclusion</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CEAF85C-1350-18BD-55D9-A27AACF7352E}"/>
              </a:ext>
            </a:extLst>
          </p:cNvPr>
          <p:cNvSpPr>
            <a:spLocks noGrp="1"/>
          </p:cNvSpPr>
          <p:nvPr>
            <p:ph idx="1"/>
          </p:nvPr>
        </p:nvSpPr>
        <p:spPr>
          <a:xfrm>
            <a:off x="4976636" y="1193800"/>
            <a:ext cx="6085091" cy="4699000"/>
          </a:xfrm>
        </p:spPr>
        <p:txBody>
          <a:bodyPr anchor="ctr">
            <a:normAutofit/>
          </a:bodyPr>
          <a:lstStyle/>
          <a:p>
            <a:r>
              <a:rPr lang="en-CA" kern="100">
                <a:effectLst/>
                <a:latin typeface="Calibri" panose="020F0502020204030204" pitchFamily="34" charset="0"/>
                <a:ea typeface="Calibri" panose="020F0502020204030204" pitchFamily="34" charset="0"/>
                <a:cs typeface="Times New Roman" panose="02020603050405020304" pitchFamily="18" charset="0"/>
              </a:rPr>
              <a:t>We can notice a significant increase in prices post pandemic. This is sustained by a higher demand and a lower supply of homes. With the interest rate playing a significant role in the buyer’s ability to afford a house. We can observe the higher increase in housing prices in the province of Quebec. Another major notable difference is how the yearly income has increased slightly  while the house prices have been soaring. </a:t>
            </a:r>
          </a:p>
          <a:p>
            <a:pPr marL="0" indent="0">
              <a:buNone/>
            </a:pPr>
            <a:endParaRPr lang="en-US" dirty="0"/>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164763653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descr="White percentage symbol on red background">
            <a:extLst>
              <a:ext uri="{FF2B5EF4-FFF2-40B4-BE49-F238E27FC236}">
                <a16:creationId xmlns:a16="http://schemas.microsoft.com/office/drawing/2014/main" id="{3FD85C16-9A8C-2FD1-88B9-D78C6E555368}"/>
              </a:ext>
            </a:extLst>
          </p:cNvPr>
          <p:cNvPicPr>
            <a:picLocks noChangeAspect="1"/>
          </p:cNvPicPr>
          <p:nvPr/>
        </p:nvPicPr>
        <p:blipFill rotWithShape="1">
          <a:blip r:embed="rId2"/>
          <a:srcRect t="15728" r="-1" b="-1"/>
          <a:stretch/>
        </p:blipFill>
        <p:spPr>
          <a:xfrm>
            <a:off x="2" y="10"/>
            <a:ext cx="12191695" cy="6857990"/>
          </a:xfrm>
          <a:prstGeom prst="rect">
            <a:avLst/>
          </a:prstGeom>
        </p:spPr>
      </p:pic>
      <p:sp>
        <p:nvSpPr>
          <p:cNvPr id="9" name="Rectangle 8">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A671B4-A1E9-A404-6007-58CEE25E52FF}"/>
              </a:ext>
            </a:extLst>
          </p:cNvPr>
          <p:cNvSpPr>
            <a:spLocks noGrp="1"/>
          </p:cNvSpPr>
          <p:nvPr>
            <p:ph type="ctrTitle"/>
          </p:nvPr>
        </p:nvSpPr>
        <p:spPr>
          <a:xfrm>
            <a:off x="4065511" y="3236470"/>
            <a:ext cx="6832500" cy="1252601"/>
          </a:xfrm>
        </p:spPr>
        <p:txBody>
          <a:bodyPr>
            <a:normAutofit/>
          </a:bodyPr>
          <a:lstStyle/>
          <a:p>
            <a:r>
              <a:rPr lang="en-US" sz="4400" dirty="0">
                <a:solidFill>
                  <a:srgbClr val="FFFFFE"/>
                </a:solidFill>
              </a:rPr>
              <a:t>Interest rates</a:t>
            </a:r>
          </a:p>
        </p:txBody>
      </p:sp>
      <p:sp>
        <p:nvSpPr>
          <p:cNvPr id="3" name="Subtitle 2">
            <a:extLst>
              <a:ext uri="{FF2B5EF4-FFF2-40B4-BE49-F238E27FC236}">
                <a16:creationId xmlns:a16="http://schemas.microsoft.com/office/drawing/2014/main" id="{3D4C596D-8259-F36D-FE7B-428826267D27}"/>
              </a:ext>
            </a:extLst>
          </p:cNvPr>
          <p:cNvSpPr>
            <a:spLocks noGrp="1"/>
          </p:cNvSpPr>
          <p:nvPr>
            <p:ph type="subTitle" idx="1"/>
          </p:nvPr>
        </p:nvSpPr>
        <p:spPr>
          <a:xfrm>
            <a:off x="4065511" y="4669144"/>
            <a:ext cx="6832499" cy="716529"/>
          </a:xfrm>
        </p:spPr>
        <p:txBody>
          <a:bodyPr>
            <a:normAutofit/>
          </a:bodyPr>
          <a:lstStyle/>
          <a:p>
            <a:endParaRPr lang="en-US" sz="1600">
              <a:solidFill>
                <a:srgbClr val="FFFFFE"/>
              </a:solidFill>
            </a:endParaRPr>
          </a:p>
        </p:txBody>
      </p:sp>
      <p:cxnSp>
        <p:nvCxnSpPr>
          <p:cNvPr id="11" name="Straight Connector 10">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a:solidFill>
              <a:srgbClr val="A90832"/>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78290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9DDE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a graph of a number of bars&#10;&#10;Description automatically generated with medium confidence">
            <a:extLst>
              <a:ext uri="{FF2B5EF4-FFF2-40B4-BE49-F238E27FC236}">
                <a16:creationId xmlns:a16="http://schemas.microsoft.com/office/drawing/2014/main" id="{469DE2E9-9876-544B-E295-6EE90EA6C270}"/>
              </a:ext>
            </a:extLst>
          </p:cNvPr>
          <p:cNvPicPr>
            <a:picLocks noChangeAspect="1"/>
          </p:cNvPicPr>
          <p:nvPr/>
        </p:nvPicPr>
        <p:blipFill rotWithShape="1">
          <a:blip r:embed="rId2"/>
          <a:srcRect r="415" b="1"/>
          <a:stretch/>
        </p:blipFill>
        <p:spPr>
          <a:xfrm>
            <a:off x="643467" y="691401"/>
            <a:ext cx="10905066" cy="5475198"/>
          </a:xfrm>
          <a:prstGeom prst="rect">
            <a:avLst/>
          </a:prstGeom>
        </p:spPr>
      </p:pic>
    </p:spTree>
    <p:extLst>
      <p:ext uri="{BB962C8B-B14F-4D97-AF65-F5344CB8AC3E}">
        <p14:creationId xmlns:p14="http://schemas.microsoft.com/office/powerpoint/2010/main" val="1100778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AD1C9A-A482-9A09-36BB-D76FA27D0A03}"/>
              </a:ext>
            </a:extLst>
          </p:cNvPr>
          <p:cNvPicPr>
            <a:picLocks noChangeAspect="1"/>
          </p:cNvPicPr>
          <p:nvPr/>
        </p:nvPicPr>
        <p:blipFill rotWithShape="1">
          <a:blip r:embed="rId2"/>
          <a:srcRect t="6250"/>
          <a:stretch/>
        </p:blipFill>
        <p:spPr>
          <a:xfrm>
            <a:off x="20" y="10"/>
            <a:ext cx="12191980" cy="6857990"/>
          </a:xfrm>
          <a:prstGeom prst="rect">
            <a:avLst/>
          </a:prstGeom>
        </p:spPr>
      </p:pic>
    </p:spTree>
    <p:extLst>
      <p:ext uri="{BB962C8B-B14F-4D97-AF65-F5344CB8AC3E}">
        <p14:creationId xmlns:p14="http://schemas.microsoft.com/office/powerpoint/2010/main" val="1433492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001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with green and blue lines&#10;&#10;Description automatically generated">
            <a:extLst>
              <a:ext uri="{FF2B5EF4-FFF2-40B4-BE49-F238E27FC236}">
                <a16:creationId xmlns:a16="http://schemas.microsoft.com/office/drawing/2014/main" id="{FDA7DE3E-BD98-E021-32D4-0684D069D8B1}"/>
              </a:ext>
            </a:extLst>
          </p:cNvPr>
          <p:cNvPicPr>
            <a:picLocks noChangeAspect="1"/>
          </p:cNvPicPr>
          <p:nvPr/>
        </p:nvPicPr>
        <p:blipFill>
          <a:blip r:embed="rId2"/>
          <a:stretch>
            <a:fillRect/>
          </a:stretch>
        </p:blipFill>
        <p:spPr>
          <a:xfrm>
            <a:off x="34862" y="0"/>
            <a:ext cx="12157138" cy="6858000"/>
          </a:xfrm>
          <a:prstGeom prst="rect">
            <a:avLst/>
          </a:prstGeom>
        </p:spPr>
      </p:pic>
    </p:spTree>
    <p:extLst>
      <p:ext uri="{BB962C8B-B14F-4D97-AF65-F5344CB8AC3E}">
        <p14:creationId xmlns:p14="http://schemas.microsoft.com/office/powerpoint/2010/main" val="1043580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28232BEA-138E-640F-7562-E8A71F032D35}"/>
              </a:ext>
            </a:extLst>
          </p:cNvPr>
          <p:cNvPicPr>
            <a:picLocks noChangeAspect="1"/>
          </p:cNvPicPr>
          <p:nvPr/>
        </p:nvPicPr>
        <p:blipFill rotWithShape="1">
          <a:blip r:embed="rId2">
            <a:alphaModFix amt="50000"/>
          </a:blip>
          <a:srcRect t="1509" r="-1" b="14218"/>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2BD7FA90-81EF-D85D-02F6-0218CE143E53}"/>
              </a:ext>
            </a:extLst>
          </p:cNvPr>
          <p:cNvSpPr>
            <a:spLocks noGrp="1"/>
          </p:cNvSpPr>
          <p:nvPr>
            <p:ph type="title"/>
          </p:nvPr>
        </p:nvSpPr>
        <p:spPr>
          <a:xfrm>
            <a:off x="1130271" y="1193800"/>
            <a:ext cx="3193050" cy="4699000"/>
          </a:xfrm>
        </p:spPr>
        <p:txBody>
          <a:bodyPr anchor="ctr">
            <a:normAutofit/>
          </a:bodyPr>
          <a:lstStyle/>
          <a:p>
            <a:r>
              <a:rPr lang="en-US" dirty="0"/>
              <a:t>Conclusion</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A2341BA-3032-5720-B17A-27B7F162AD5C}"/>
              </a:ext>
            </a:extLst>
          </p:cNvPr>
          <p:cNvSpPr>
            <a:spLocks noGrp="1"/>
          </p:cNvSpPr>
          <p:nvPr>
            <p:ph idx="1"/>
          </p:nvPr>
        </p:nvSpPr>
        <p:spPr>
          <a:xfrm>
            <a:off x="4976636" y="1193800"/>
            <a:ext cx="6085091" cy="4699000"/>
          </a:xfrm>
        </p:spPr>
        <p:txBody>
          <a:bodyPr anchor="ctr">
            <a:normAutofit/>
          </a:bodyPr>
          <a:lstStyle/>
          <a:p>
            <a:pPr marL="0" indent="0">
              <a:buNone/>
            </a:pPr>
            <a:r>
              <a:rPr lang="en-CA" b="0" i="0" dirty="0">
                <a:solidFill>
                  <a:srgbClr val="D1D2D3"/>
                </a:solidFill>
                <a:effectLst/>
                <a:latin typeface="Slack-Lato"/>
              </a:rPr>
              <a:t>Inflation rate &amp; Interest rate : From 2019 to 2023, as inflationary pressures increased, the Bank of Canada gradually raised interest rates to curb inflation and ensure it remains within its target range.</a:t>
            </a:r>
            <a:br>
              <a:rPr lang="en-CA" dirty="0"/>
            </a:br>
            <a:r>
              <a:rPr lang="en-CA" b="0" i="0" dirty="0">
                <a:solidFill>
                  <a:srgbClr val="D1D2D3"/>
                </a:solidFill>
                <a:effectLst/>
                <a:latin typeface="Slack-Lato"/>
              </a:rPr>
              <a:t> When inflation is high or expected to rise, the central bank may increase interest rates to make borrowing more expensive. Conversely, when inflation is low or below the target range, the central bank may lower interest rates to stimulate borrowing and spending, thereby boosting economic activity.</a:t>
            </a:r>
            <a:br>
              <a:rPr lang="en-CA" dirty="0"/>
            </a:br>
            <a:r>
              <a:rPr lang="en-CA" b="0" i="0" dirty="0">
                <a:solidFill>
                  <a:srgbClr val="D1D2D3"/>
                </a:solidFill>
                <a:effectLst/>
                <a:latin typeface="Slack-Lato"/>
              </a:rPr>
              <a:t>The relationship between inflation rates and interest rates is not always linear or immediate</a:t>
            </a:r>
            <a:endParaRPr lang="en-US" dirty="0"/>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77574150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1" name="Picture 10">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19E9CB2B-7C9D-4B98-AD54-C7DE19B7B1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Four wooden houses with different sizes">
            <a:extLst>
              <a:ext uri="{FF2B5EF4-FFF2-40B4-BE49-F238E27FC236}">
                <a16:creationId xmlns:a16="http://schemas.microsoft.com/office/drawing/2014/main" id="{651A6743-0B31-BC00-DA37-AEF626511E07}"/>
              </a:ext>
            </a:extLst>
          </p:cNvPr>
          <p:cNvPicPr>
            <a:picLocks noChangeAspect="1"/>
          </p:cNvPicPr>
          <p:nvPr/>
        </p:nvPicPr>
        <p:blipFill rotWithShape="1">
          <a:blip r:embed="rId3"/>
          <a:srcRect l="18616" r="22053" b="-1"/>
          <a:stretch/>
        </p:blipFill>
        <p:spPr>
          <a:xfrm>
            <a:off x="6096000" y="10"/>
            <a:ext cx="6095697" cy="6857990"/>
          </a:xfrm>
          <a:prstGeom prst="rect">
            <a:avLst/>
          </a:prstGeom>
        </p:spPr>
      </p:pic>
      <p:grpSp>
        <p:nvGrpSpPr>
          <p:cNvPr id="19" name="Group 18">
            <a:extLst>
              <a:ext uri="{FF2B5EF4-FFF2-40B4-BE49-F238E27FC236}">
                <a16:creationId xmlns:a16="http://schemas.microsoft.com/office/drawing/2014/main" id="{8349A827-399B-4A6D-926F-6D0F2FB8F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80702" y="1149383"/>
            <a:ext cx="6562082" cy="4236223"/>
            <a:chOff x="7807230" y="2012810"/>
            <a:chExt cx="3251252" cy="3459865"/>
          </a:xfrm>
        </p:grpSpPr>
        <p:sp>
          <p:nvSpPr>
            <p:cNvPr id="20" name="Rectangle 19">
              <a:extLst>
                <a:ext uri="{FF2B5EF4-FFF2-40B4-BE49-F238E27FC236}">
                  <a16:creationId xmlns:a16="http://schemas.microsoft.com/office/drawing/2014/main" id="{FBD550E0-F195-46B4-A173-36FCD40A46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0" y="2012810"/>
              <a:ext cx="3251252" cy="3459865"/>
            </a:xfrm>
            <a:prstGeom prst="rect">
              <a:avLst/>
            </a:prstGeom>
            <a:gradFill>
              <a:gsLst>
                <a:gs pos="0">
                  <a:srgbClr val="000001"/>
                </a:gs>
                <a:gs pos="100000">
                  <a:srgbClr val="191919"/>
                </a:gs>
              </a:gsLst>
            </a:gradFill>
            <a:ln w="76200" cmpd="sng">
              <a:noFill/>
              <a:miter lim="800000"/>
            </a:ln>
            <a:effectLst>
              <a:outerShdw blurRad="127000" dist="1905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30B80ACA-FD08-4616-AD69-6BC181FA2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07231" y="2026142"/>
              <a:ext cx="3251250" cy="3440203"/>
            </a:xfrm>
            <a:prstGeom prst="rect">
              <a:avLst/>
            </a:prstGeom>
            <a:gradFill>
              <a:gsLst>
                <a:gs pos="0">
                  <a:srgbClr val="DADADA"/>
                </a:gs>
                <a:gs pos="100000">
                  <a:srgbClr val="FFFFFE"/>
                </a:gs>
              </a:gsLst>
              <a:lin ang="16200000" scaled="0"/>
            </a:gradFill>
            <a:ln w="762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w="38100" h="38100" prst="relaxedInse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371F200-D1FD-4B04-AD59-0B916F679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9087" y="1479842"/>
            <a:ext cx="5925312" cy="3575304"/>
          </a:xfrm>
          <a:prstGeom prst="rect">
            <a:avLst/>
          </a:prstGeom>
          <a:solidFill>
            <a:schemeClr val="tx2"/>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800B0D-68B9-AC51-040C-FB7DA3BBFF7C}"/>
              </a:ext>
            </a:extLst>
          </p:cNvPr>
          <p:cNvSpPr>
            <a:spLocks noGrp="1"/>
          </p:cNvSpPr>
          <p:nvPr>
            <p:ph type="title"/>
          </p:nvPr>
        </p:nvSpPr>
        <p:spPr>
          <a:xfrm>
            <a:off x="1300526" y="1649897"/>
            <a:ext cx="5429361" cy="2602700"/>
          </a:xfrm>
        </p:spPr>
        <p:txBody>
          <a:bodyPr vert="horz" lIns="91440" tIns="45720" rIns="91440" bIns="0" rtlCol="0" anchor="b">
            <a:normAutofit/>
          </a:bodyPr>
          <a:lstStyle/>
          <a:p>
            <a:pPr algn="r"/>
            <a:r>
              <a:rPr lang="en-US" dirty="0">
                <a:solidFill>
                  <a:schemeClr val="bg1"/>
                </a:solidFill>
              </a:rPr>
              <a:t>Why is the youngest generation struggling to afford houses post pandemic ?</a:t>
            </a:r>
          </a:p>
        </p:txBody>
      </p:sp>
      <p:sp>
        <p:nvSpPr>
          <p:cNvPr id="3" name="Text Placeholder 2">
            <a:extLst>
              <a:ext uri="{FF2B5EF4-FFF2-40B4-BE49-F238E27FC236}">
                <a16:creationId xmlns:a16="http://schemas.microsoft.com/office/drawing/2014/main" id="{88ECFE25-6CBF-DE1C-C921-440C08A48AFC}"/>
              </a:ext>
            </a:extLst>
          </p:cNvPr>
          <p:cNvSpPr>
            <a:spLocks noGrp="1"/>
          </p:cNvSpPr>
          <p:nvPr>
            <p:ph type="body" idx="1"/>
          </p:nvPr>
        </p:nvSpPr>
        <p:spPr>
          <a:xfrm>
            <a:off x="1300526" y="4436400"/>
            <a:ext cx="5303519" cy="549993"/>
          </a:xfrm>
        </p:spPr>
        <p:txBody>
          <a:bodyPr vert="horz" lIns="91440" tIns="91440" rIns="91440" bIns="91440" rtlCol="0" anchor="ctr">
            <a:normAutofit/>
          </a:bodyPr>
          <a:lstStyle/>
          <a:p>
            <a:pPr algn="r">
              <a:lnSpc>
                <a:spcPct val="110000"/>
              </a:lnSpc>
            </a:pPr>
            <a:r>
              <a:rPr lang="en-US" sz="1100" cap="all" dirty="0">
                <a:solidFill>
                  <a:schemeClr val="bg1"/>
                </a:solidFill>
              </a:rPr>
              <a:t>Our hypothesis leads us to believe that it might be due to the relationship between the interest rate  and the housing prices. </a:t>
            </a:r>
          </a:p>
        </p:txBody>
      </p:sp>
      <p:cxnSp>
        <p:nvCxnSpPr>
          <p:cNvPr id="25" name="Straight Connector 24">
            <a:extLst>
              <a:ext uri="{FF2B5EF4-FFF2-40B4-BE49-F238E27FC236}">
                <a16:creationId xmlns:a16="http://schemas.microsoft.com/office/drawing/2014/main" id="{65A72820-B696-4EB4-A62D-3F1E2E3EC4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0525" y="4420075"/>
            <a:ext cx="5303520" cy="0"/>
          </a:xfrm>
          <a:prstGeom prst="line">
            <a:avLst/>
          </a:prstGeom>
          <a:ln w="31750">
            <a:solidFill>
              <a:srgbClr val="D7AD8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3541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63C853E-3842-4594-86A9-051FFAF4D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18" name="Picture 17">
            <a:extLst>
              <a:ext uri="{FF2B5EF4-FFF2-40B4-BE49-F238E27FC236}">
                <a16:creationId xmlns:a16="http://schemas.microsoft.com/office/drawing/2014/main" id="{B591CDC5-6B61-4116-B3B5-0FF42B6E60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0" name="Straight Connector 19">
            <a:extLst>
              <a:ext uri="{FF2B5EF4-FFF2-40B4-BE49-F238E27FC236}">
                <a16:creationId xmlns:a16="http://schemas.microsoft.com/office/drawing/2014/main" id="{25B08984-5BEB-422F-A364-2B41E6A51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F413B1-54E0-4B16-92AB-1CC5C7D645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4" name="Content Placeholder 3">
            <a:extLst>
              <a:ext uri="{FF2B5EF4-FFF2-40B4-BE49-F238E27FC236}">
                <a16:creationId xmlns:a16="http://schemas.microsoft.com/office/drawing/2014/main" id="{5B80A7BD-29C1-144F-3B74-F9BB741ADDA7}"/>
              </a:ext>
            </a:extLst>
          </p:cNvPr>
          <p:cNvPicPr>
            <a:picLocks noGrp="1" noChangeAspect="1"/>
          </p:cNvPicPr>
          <p:nvPr>
            <p:ph idx="1"/>
          </p:nvPr>
        </p:nvPicPr>
        <p:blipFill rotWithShape="1">
          <a:blip r:embed="rId3"/>
          <a:srcRect t="18181" r="-1" b="16788"/>
          <a:stretch/>
        </p:blipFill>
        <p:spPr>
          <a:xfrm>
            <a:off x="20" y="10"/>
            <a:ext cx="12191675" cy="6857990"/>
          </a:xfrm>
          <a:prstGeom prst="rect">
            <a:avLst/>
          </a:prstGeom>
        </p:spPr>
      </p:pic>
      <p:sp>
        <p:nvSpPr>
          <p:cNvPr id="24" name="Rectangle 23">
            <a:extLst>
              <a:ext uri="{FF2B5EF4-FFF2-40B4-BE49-F238E27FC236}">
                <a16:creationId xmlns:a16="http://schemas.microsoft.com/office/drawing/2014/main" id="{2E67E8BF-E4B2-4098-9FB3-9E400BD86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30686" y="4905349"/>
            <a:ext cx="5610646" cy="1450464"/>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D70476-1CCA-9F4D-C9D2-D9967F598CE8}"/>
              </a:ext>
            </a:extLst>
          </p:cNvPr>
          <p:cNvSpPr>
            <a:spLocks noGrp="1"/>
          </p:cNvSpPr>
          <p:nvPr>
            <p:ph type="title"/>
          </p:nvPr>
        </p:nvSpPr>
        <p:spPr>
          <a:xfrm>
            <a:off x="6094412" y="5239131"/>
            <a:ext cx="5279490" cy="960087"/>
          </a:xfrm>
        </p:spPr>
        <p:txBody>
          <a:bodyPr vert="horz" lIns="91440" tIns="45720" rIns="91440" bIns="45720" rtlCol="0" anchor="t">
            <a:normAutofit/>
          </a:bodyPr>
          <a:lstStyle/>
          <a:p>
            <a:r>
              <a:rPr lang="en-US">
                <a:solidFill>
                  <a:srgbClr val="FFFFFE"/>
                </a:solidFill>
              </a:rPr>
              <a:t>Conclusion</a:t>
            </a:r>
          </a:p>
        </p:txBody>
      </p:sp>
      <p:cxnSp>
        <p:nvCxnSpPr>
          <p:cNvPr id="26" name="Straight Connector 25">
            <a:extLst>
              <a:ext uri="{FF2B5EF4-FFF2-40B4-BE49-F238E27FC236}">
                <a16:creationId xmlns:a16="http://schemas.microsoft.com/office/drawing/2014/main" id="{3781A10F-5DF6-4C9B-AE0B-5249E4399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4411" y="5073596"/>
            <a:ext cx="5283196" cy="0"/>
          </a:xfrm>
          <a:prstGeom prst="line">
            <a:avLst/>
          </a:prstGeom>
          <a:ln w="31750">
            <a:solidFill>
              <a:srgbClr val="D8962A"/>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45214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4C75E2B-CACA-478C-B26B-182AF87A1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3" name="Picture 32">
            <a:extLst>
              <a:ext uri="{FF2B5EF4-FFF2-40B4-BE49-F238E27FC236}">
                <a16:creationId xmlns:a16="http://schemas.microsoft.com/office/drawing/2014/main" id="{50FF2874-547C-4D14-9E18-28B19002FB8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4" name="Straight Connector 33">
            <a:extLst>
              <a:ext uri="{FF2B5EF4-FFF2-40B4-BE49-F238E27FC236}">
                <a16:creationId xmlns:a16="http://schemas.microsoft.com/office/drawing/2014/main" id="{36CF827D-A163-47F7-BD87-34EB4FA7D6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299D9A9-1DA8-433D-A9BC-FB48D93D42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03E7E6A3-BD58-CFC3-6CCB-4B9F4DDDDA37}"/>
              </a:ext>
            </a:extLst>
          </p:cNvPr>
          <p:cNvSpPr>
            <a:spLocks noGrp="1"/>
          </p:cNvSpPr>
          <p:nvPr>
            <p:ph type="title"/>
          </p:nvPr>
        </p:nvSpPr>
        <p:spPr>
          <a:xfrm>
            <a:off x="1451579" y="804519"/>
            <a:ext cx="9603275" cy="1049235"/>
          </a:xfrm>
        </p:spPr>
        <p:txBody>
          <a:bodyPr vert="horz" lIns="91440" tIns="45720" rIns="91440" bIns="45720" rtlCol="0" anchor="t">
            <a:normAutofit/>
          </a:bodyPr>
          <a:lstStyle/>
          <a:p>
            <a:br>
              <a:rPr lang="en-US" sz="1000"/>
            </a:br>
            <a:r>
              <a:rPr lang="en-US" sz="1000"/>
              <a:t>https://www.cbc.ca/radio/thecurrent/why-some-experts-say-modular-homes-could-ease-the-canadian-housing-crisis-1.7049793</a:t>
            </a:r>
            <a:br>
              <a:rPr lang="en-US" sz="1000"/>
            </a:br>
            <a:r>
              <a:rPr lang="en-US" sz="1000"/>
              <a:t>https://financialpost.com/real-estate/canada-revives-wartime-home-strategy-to-address-housing-crisis</a:t>
            </a:r>
            <a:br>
              <a:rPr lang="en-US" sz="1000"/>
            </a:br>
            <a:r>
              <a:rPr lang="en-US" sz="1000"/>
              <a:t>https://www.cbc.ca/news/canada/british-columbia/airbnb-bc-housing-1.7053382</a:t>
            </a:r>
            <a:br>
              <a:rPr lang="en-US" sz="1000"/>
            </a:br>
            <a:r>
              <a:rPr lang="en-US" sz="1000"/>
              <a:t>https://www.cbc.ca/news/politics/fall-economist-statement-housing-1.7033392</a:t>
            </a:r>
          </a:p>
        </p:txBody>
      </p:sp>
      <p:pic>
        <p:nvPicPr>
          <p:cNvPr id="5" name="Content Placeholder 4" descr="A screenshot of a computer&#10;&#10;Description automatically generated">
            <a:extLst>
              <a:ext uri="{FF2B5EF4-FFF2-40B4-BE49-F238E27FC236}">
                <a16:creationId xmlns:a16="http://schemas.microsoft.com/office/drawing/2014/main" id="{60EF702D-BF7D-340E-CE68-0C7AC6C54889}"/>
              </a:ext>
            </a:extLst>
          </p:cNvPr>
          <p:cNvPicPr>
            <a:picLocks noGrp="1" noChangeAspect="1"/>
          </p:cNvPicPr>
          <p:nvPr>
            <p:ph idx="1"/>
          </p:nvPr>
        </p:nvPicPr>
        <p:blipFill>
          <a:blip r:embed="rId3"/>
          <a:stretch>
            <a:fillRect/>
          </a:stretch>
        </p:blipFill>
        <p:spPr>
          <a:xfrm>
            <a:off x="1451579" y="1926237"/>
            <a:ext cx="9443162" cy="4045241"/>
          </a:xfrm>
          <a:prstGeom prst="rect">
            <a:avLst/>
          </a:prstGeom>
        </p:spPr>
      </p:pic>
    </p:spTree>
    <p:extLst>
      <p:ext uri="{BB962C8B-B14F-4D97-AF65-F5344CB8AC3E}">
        <p14:creationId xmlns:p14="http://schemas.microsoft.com/office/powerpoint/2010/main" val="41739645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C51009-A09A-4689-8E6C-F8FC99E6A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0729F-801F-D672-8945-2C18B1B107C8}"/>
              </a:ext>
            </a:extLst>
          </p:cNvPr>
          <p:cNvSpPr>
            <a:spLocks noGrp="1"/>
          </p:cNvSpPr>
          <p:nvPr>
            <p:ph type="title"/>
          </p:nvPr>
        </p:nvSpPr>
        <p:spPr>
          <a:xfrm>
            <a:off x="844476" y="1600199"/>
            <a:ext cx="3539266" cy="4297680"/>
          </a:xfrm>
        </p:spPr>
        <p:txBody>
          <a:bodyPr anchor="ctr">
            <a:normAutofit/>
          </a:bodyPr>
          <a:lstStyle/>
          <a:p>
            <a:r>
              <a:rPr lang="en-US" dirty="0"/>
              <a:t>Notice</a:t>
            </a:r>
          </a:p>
        </p:txBody>
      </p:sp>
      <p:cxnSp>
        <p:nvCxnSpPr>
          <p:cNvPr id="10" name="Straight Connector 9">
            <a:extLst>
              <a:ext uri="{FF2B5EF4-FFF2-40B4-BE49-F238E27FC236}">
                <a16:creationId xmlns:a16="http://schemas.microsoft.com/office/drawing/2014/main" id="{9EC65442-F244-409C-BF44-C5D6472E81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148839"/>
            <a:ext cx="0" cy="3200400"/>
          </a:xfrm>
          <a:prstGeom prst="line">
            <a:avLst/>
          </a:prstGeom>
          <a:ln w="3175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202C1E6-770A-028E-E191-5CCA21258332}"/>
              </a:ext>
            </a:extLst>
          </p:cNvPr>
          <p:cNvSpPr>
            <a:spLocks noGrp="1"/>
          </p:cNvSpPr>
          <p:nvPr>
            <p:ph idx="1"/>
          </p:nvPr>
        </p:nvSpPr>
        <p:spPr>
          <a:xfrm>
            <a:off x="4924851" y="1600199"/>
            <a:ext cx="6130003" cy="4297680"/>
          </a:xfrm>
        </p:spPr>
        <p:txBody>
          <a:bodyPr anchor="ctr">
            <a:normAutofit/>
          </a:bodyPr>
          <a:lstStyle/>
          <a:p>
            <a:pPr>
              <a:buFont typeface="Wingdings" pitchFamily="2" charset="2"/>
              <a:buChar char="§"/>
            </a:pPr>
            <a:r>
              <a:rPr lang="en-CA" b="0" i="0">
                <a:effectLst/>
                <a:latin typeface="Slack-Lato"/>
              </a:rPr>
              <a:t>Not taken into consideration for this project:</a:t>
            </a:r>
            <a:br>
              <a:rPr lang="en-CA"/>
            </a:br>
            <a:r>
              <a:rPr lang="en-CA" b="0" i="0">
                <a:effectLst/>
                <a:latin typeface="Slack-Lato"/>
              </a:rPr>
              <a:t>Impact of immigration on housing</a:t>
            </a:r>
            <a:br>
              <a:rPr lang="en-CA"/>
            </a:br>
            <a:r>
              <a:rPr lang="en-CA" b="0" i="0">
                <a:effectLst/>
                <a:latin typeface="Slack-Lato"/>
              </a:rPr>
              <a:t>Supply and Demand of housing</a:t>
            </a:r>
            <a:br>
              <a:rPr lang="en-CA"/>
            </a:br>
            <a:r>
              <a:rPr lang="en-CA" b="0" i="0">
                <a:effectLst/>
                <a:latin typeface="Slack-Lato"/>
              </a:rPr>
              <a:t>Rental market</a:t>
            </a:r>
            <a:endParaRPr lang="en-US"/>
          </a:p>
          <a:p>
            <a:endParaRPr lang="en-US" dirty="0"/>
          </a:p>
        </p:txBody>
      </p:sp>
    </p:spTree>
    <p:extLst>
      <p:ext uri="{BB962C8B-B14F-4D97-AF65-F5344CB8AC3E}">
        <p14:creationId xmlns:p14="http://schemas.microsoft.com/office/powerpoint/2010/main" val="2025427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201E6C20-D0CA-6EC8-C967-1FA4EC905159}"/>
              </a:ext>
            </a:extLst>
          </p:cNvPr>
          <p:cNvSpPr>
            <a:spLocks noGrp="1"/>
          </p:cNvSpPr>
          <p:nvPr>
            <p:ph type="title"/>
          </p:nvPr>
        </p:nvSpPr>
        <p:spPr>
          <a:xfrm>
            <a:off x="1451580" y="804520"/>
            <a:ext cx="4176511" cy="1049235"/>
          </a:xfrm>
        </p:spPr>
        <p:txBody>
          <a:bodyPr>
            <a:normAutofit/>
          </a:bodyPr>
          <a:lstStyle/>
          <a:p>
            <a:r>
              <a:rPr lang="en-US" dirty="0"/>
              <a:t>References</a:t>
            </a:r>
          </a:p>
        </p:txBody>
      </p:sp>
      <p:sp>
        <p:nvSpPr>
          <p:cNvPr id="14" name="Rectangle 13">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 name="Content Placeholder 2">
            <a:extLst>
              <a:ext uri="{FF2B5EF4-FFF2-40B4-BE49-F238E27FC236}">
                <a16:creationId xmlns:a16="http://schemas.microsoft.com/office/drawing/2014/main" id="{658B7BB5-1CCE-842A-3486-E59BA1818244}"/>
              </a:ext>
            </a:extLst>
          </p:cNvPr>
          <p:cNvSpPr>
            <a:spLocks noGrp="1"/>
          </p:cNvSpPr>
          <p:nvPr>
            <p:ph idx="1"/>
          </p:nvPr>
        </p:nvSpPr>
        <p:spPr>
          <a:xfrm>
            <a:off x="1451581" y="2015732"/>
            <a:ext cx="4172212" cy="3450613"/>
          </a:xfrm>
        </p:spPr>
        <p:txBody>
          <a:bodyPr>
            <a:normAutofit/>
          </a:bodyPr>
          <a:lstStyle/>
          <a:p>
            <a:pPr>
              <a:lnSpc>
                <a:spcPct val="110000"/>
              </a:lnSpc>
            </a:pPr>
            <a:r>
              <a:rPr lang="en-US" sz="800" dirty="0">
                <a:hlinkClick r:id="rId2">
                  <a:extLst>
                    <a:ext uri="{A12FA001-AC4F-418D-AE19-62706E023703}">
                      <ahyp:hlinkClr xmlns:ahyp="http://schemas.microsoft.com/office/drawing/2018/hyperlinkcolor" val="tx"/>
                    </a:ext>
                  </a:extLst>
                </a:hlinkClick>
              </a:rPr>
              <a:t>https://www150.statcan.gc.ca/n1/daily-quotidien/220921/cg-b002-eng.htm</a:t>
            </a:r>
            <a:endParaRPr lang="en-US" sz="800" dirty="0"/>
          </a:p>
          <a:p>
            <a:pPr>
              <a:lnSpc>
                <a:spcPct val="110000"/>
              </a:lnSpc>
            </a:pPr>
            <a:r>
              <a:rPr lang="en-CA" sz="800" b="0" i="0" dirty="0">
                <a:effectLst/>
                <a:latin typeface="Slack-Lato"/>
              </a:rPr>
              <a:t>House Price Index - </a:t>
            </a:r>
            <a:r>
              <a:rPr lang="en-CA" sz="800" b="0" i="0" u="none" strike="noStrike" dirty="0">
                <a:effectLst/>
                <a:latin typeface="Slack-Lato"/>
                <a:hlinkClick r:id="rId3">
                  <a:extLst>
                    <a:ext uri="{A12FA001-AC4F-418D-AE19-62706E023703}">
                      <ahyp:hlinkClr xmlns:ahyp="http://schemas.microsoft.com/office/drawing/2018/hyperlinkcolor" val="tx"/>
                    </a:ext>
                  </a:extLst>
                </a:hlinkClick>
              </a:rPr>
              <a:t>https://www.kaggle.com/datasets/anki112279/canada-housing-price-data-by-regions-19812022</a:t>
            </a:r>
            <a:endParaRPr lang="en-CA" sz="800" b="0" i="0" u="none" strike="noStrike" dirty="0">
              <a:effectLst/>
              <a:latin typeface="Slack-Lato"/>
            </a:endParaRPr>
          </a:p>
          <a:p>
            <a:pPr>
              <a:lnSpc>
                <a:spcPct val="110000"/>
              </a:lnSpc>
            </a:pPr>
            <a:r>
              <a:rPr lang="en-CA" sz="800" b="0" i="0" dirty="0">
                <a:effectLst/>
                <a:latin typeface="Slack-Lato"/>
              </a:rPr>
              <a:t>Mortgage Rate - </a:t>
            </a:r>
            <a:r>
              <a:rPr lang="en-CA" sz="800" b="0" i="0" u="none" strike="noStrike" dirty="0">
                <a:effectLst/>
                <a:latin typeface="Slack-Lato"/>
                <a:hlinkClick r:id="rId4">
                  <a:extLst>
                    <a:ext uri="{A12FA001-AC4F-418D-AE19-62706E023703}">
                      <ahyp:hlinkClr xmlns:ahyp="http://schemas.microsoft.com/office/drawing/2018/hyperlinkcolor" val="tx"/>
                    </a:ext>
                  </a:extLst>
                </a:hlinkClick>
              </a:rPr>
              <a:t>https://open.canada.ca/data/en/dataset/ae607e9a-2fce-4ed9-83e3-ba4cdbc24b8d/resource/22c8bc22-2bd4-41b6-8da5-ee57672a1d5f</a:t>
            </a:r>
            <a:endParaRPr lang="en-CA" sz="800" dirty="0">
              <a:latin typeface="Slack-Lato"/>
            </a:endParaRPr>
          </a:p>
          <a:p>
            <a:pPr>
              <a:lnSpc>
                <a:spcPct val="110000"/>
              </a:lnSpc>
            </a:pPr>
            <a:r>
              <a:rPr lang="en-US" sz="800" dirty="0">
                <a:hlinkClick r:id="rId3">
                  <a:extLst>
                    <a:ext uri="{A12FA001-AC4F-418D-AE19-62706E023703}">
                      <ahyp:hlinkClr xmlns:ahyp="http://schemas.microsoft.com/office/drawing/2018/hyperlinkcolor" val="tx"/>
                    </a:ext>
                  </a:extLst>
                </a:hlinkClick>
              </a:rPr>
              <a:t>https://www.kaggle.com/datasets/anki112279/canada-housing-price-data-by-regions-19812022</a:t>
            </a:r>
            <a:endParaRPr lang="en-US" sz="800" dirty="0"/>
          </a:p>
          <a:p>
            <a:pPr>
              <a:lnSpc>
                <a:spcPct val="110000"/>
              </a:lnSpc>
            </a:pPr>
            <a:r>
              <a:rPr lang="en-US" sz="800" dirty="0">
                <a:hlinkClick r:id="rId2">
                  <a:extLst>
                    <a:ext uri="{A12FA001-AC4F-418D-AE19-62706E023703}">
                      <ahyp:hlinkClr xmlns:ahyp="http://schemas.microsoft.com/office/drawing/2018/hyperlinkcolor" val="tx"/>
                    </a:ext>
                  </a:extLst>
                </a:hlinkClick>
              </a:rPr>
              <a:t>https://www150.statcan.gc.ca/n1/daily-quotidien/220921/cg-b002-eng.htm</a:t>
            </a:r>
            <a:endParaRPr lang="en-US" sz="800" dirty="0"/>
          </a:p>
          <a:p>
            <a:pPr>
              <a:lnSpc>
                <a:spcPct val="110000"/>
              </a:lnSpc>
            </a:pPr>
            <a:r>
              <a:rPr lang="en-US" sz="800" dirty="0">
                <a:hlinkClick r:id="rId4">
                  <a:extLst>
                    <a:ext uri="{A12FA001-AC4F-418D-AE19-62706E023703}">
                      <ahyp:hlinkClr xmlns:ahyp="http://schemas.microsoft.com/office/drawing/2018/hyperlinkcolor" val="tx"/>
                    </a:ext>
                  </a:extLst>
                </a:hlinkClick>
              </a:rPr>
              <a:t>https://open.canada.ca/data/en/dataset/ae607e9a-2fce-4ed9-83e3-ba4cdbc24b8d/resource/22c8bc22-2bd4-41b6-8da5-ee57672a1d5f</a:t>
            </a:r>
            <a:endParaRPr lang="en-US" sz="800" dirty="0"/>
          </a:p>
          <a:p>
            <a:pPr>
              <a:lnSpc>
                <a:spcPct val="110000"/>
              </a:lnSpc>
            </a:pPr>
            <a:r>
              <a:rPr lang="en-US" sz="800" dirty="0">
                <a:hlinkClick r:id="rId5">
                  <a:extLst>
                    <a:ext uri="{A12FA001-AC4F-418D-AE19-62706E023703}">
                      <ahyp:hlinkClr xmlns:ahyp="http://schemas.microsoft.com/office/drawing/2018/hyperlinkcolor" val="tx"/>
                    </a:ext>
                  </a:extLst>
                </a:hlinkClick>
              </a:rPr>
              <a:t>https://www.crea.ca/housing-market-stats/mls-home-price-index/hpi-tool/</a:t>
            </a:r>
            <a:endParaRPr lang="en-US" sz="800" dirty="0"/>
          </a:p>
          <a:p>
            <a:pPr>
              <a:lnSpc>
                <a:spcPct val="110000"/>
              </a:lnSpc>
            </a:pPr>
            <a:r>
              <a:rPr lang="en-US" sz="800" dirty="0">
                <a:hlinkClick r:id="rId6">
                  <a:extLst>
                    <a:ext uri="{A12FA001-AC4F-418D-AE19-62706E023703}">
                      <ahyp:hlinkClr xmlns:ahyp="http://schemas.microsoft.com/office/drawing/2018/hyperlinkcolor" val="tx"/>
                    </a:ext>
                  </a:extLst>
                </a:hlinkClick>
              </a:rPr>
              <a:t>https://www150.statcan.gc.ca/t1/tbl1/en/cv.action?pid=1410022201</a:t>
            </a:r>
            <a:endParaRPr lang="en-US" sz="800" dirty="0"/>
          </a:p>
          <a:p>
            <a:pPr>
              <a:lnSpc>
                <a:spcPct val="110000"/>
              </a:lnSpc>
            </a:pPr>
            <a:r>
              <a:rPr lang="en-US" sz="800" dirty="0">
                <a:hlinkClick r:id="rId7">
                  <a:extLst>
                    <a:ext uri="{A12FA001-AC4F-418D-AE19-62706E023703}">
                      <ahyp:hlinkClr xmlns:ahyp="http://schemas.microsoft.com/office/drawing/2018/hyperlinkcolor" val="tx"/>
                    </a:ext>
                  </a:extLst>
                </a:hlinkClick>
              </a:rPr>
              <a:t>https://www150.statcan.gc.ca/t1/tbl1/en/tv.action?pid=1810025901</a:t>
            </a:r>
            <a:endParaRPr lang="en-US" sz="800" dirty="0"/>
          </a:p>
        </p:txBody>
      </p:sp>
      <p:pic>
        <p:nvPicPr>
          <p:cNvPr id="7" name="Graphic 6" descr="Home">
            <a:extLst>
              <a:ext uri="{FF2B5EF4-FFF2-40B4-BE49-F238E27FC236}">
                <a16:creationId xmlns:a16="http://schemas.microsoft.com/office/drawing/2014/main" id="{E736FA5F-2890-8D18-A1A4-AB318972688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44251" y="805583"/>
            <a:ext cx="4660762" cy="4660762"/>
          </a:xfrm>
          <a:prstGeom prst="rect">
            <a:avLst/>
          </a:prstGeom>
        </p:spPr>
      </p:pic>
      <p:pic>
        <p:nvPicPr>
          <p:cNvPr id="16" name="Picture 15">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10">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063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Title 1">
            <a:extLst>
              <a:ext uri="{FF2B5EF4-FFF2-40B4-BE49-F238E27FC236}">
                <a16:creationId xmlns:a16="http://schemas.microsoft.com/office/drawing/2014/main" id="{63A9A10B-10DB-48F0-5B82-A765D259D771}"/>
              </a:ext>
            </a:extLst>
          </p:cNvPr>
          <p:cNvSpPr>
            <a:spLocks noGrp="1"/>
          </p:cNvSpPr>
          <p:nvPr>
            <p:ph type="title"/>
          </p:nvPr>
        </p:nvSpPr>
        <p:spPr>
          <a:xfrm>
            <a:off x="1451579" y="2303047"/>
            <a:ext cx="3272093" cy="2674198"/>
          </a:xfrm>
        </p:spPr>
        <p:txBody>
          <a:bodyPr anchor="t">
            <a:normAutofit/>
          </a:bodyPr>
          <a:lstStyle/>
          <a:p>
            <a:r>
              <a:rPr lang="en-US" dirty="0"/>
              <a:t>Questions</a:t>
            </a:r>
          </a:p>
        </p:txBody>
      </p:sp>
      <p:cxnSp>
        <p:nvCxnSpPr>
          <p:cNvPr id="13" name="Straight Connector 12">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1579" y="2146542"/>
            <a:ext cx="327209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15"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1580" y="3122496"/>
            <a:ext cx="3530157"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n-US" dirty="0"/>
          </a:p>
        </p:txBody>
      </p:sp>
      <p:pic>
        <p:nvPicPr>
          <p:cNvPr id="17" name="Picture 16">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9" name="Straight Connector 18">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B9B87546-46AA-0425-B656-DD0E1BD83325}"/>
              </a:ext>
            </a:extLst>
          </p:cNvPr>
          <p:cNvGraphicFramePr>
            <a:graphicFrameLocks noGrp="1"/>
          </p:cNvGraphicFramePr>
          <p:nvPr>
            <p:ph idx="1"/>
            <p:extLst>
              <p:ext uri="{D42A27DB-BD31-4B8C-83A1-F6EECF244321}">
                <p14:modId xmlns:p14="http://schemas.microsoft.com/office/powerpoint/2010/main" val="1639792446"/>
              </p:ext>
            </p:extLst>
          </p:nvPr>
        </p:nvGraphicFramePr>
        <p:xfrm>
          <a:off x="5141913" y="803275"/>
          <a:ext cx="5913437" cy="4637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7247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descr="Colourful carved figures of humans">
            <a:extLst>
              <a:ext uri="{FF2B5EF4-FFF2-40B4-BE49-F238E27FC236}">
                <a16:creationId xmlns:a16="http://schemas.microsoft.com/office/drawing/2014/main" id="{950D8A94-CD4B-F7E8-0016-A06C842860F5}"/>
              </a:ext>
            </a:extLst>
          </p:cNvPr>
          <p:cNvPicPr>
            <a:picLocks noChangeAspect="1"/>
          </p:cNvPicPr>
          <p:nvPr/>
        </p:nvPicPr>
        <p:blipFill rotWithShape="1">
          <a:blip r:embed="rId2"/>
          <a:srcRect t="21051" r="-1" b="-1"/>
          <a:stretch/>
        </p:blipFill>
        <p:spPr>
          <a:xfrm>
            <a:off x="2" y="10"/>
            <a:ext cx="12191695" cy="6857990"/>
          </a:xfrm>
          <a:prstGeom prst="rect">
            <a:avLst/>
          </a:prstGeom>
        </p:spPr>
      </p:pic>
      <p:sp>
        <p:nvSpPr>
          <p:cNvPr id="9" name="Rectangle 8">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F1A721-2111-1EB3-29F0-EFC264DCF96E}"/>
              </a:ext>
            </a:extLst>
          </p:cNvPr>
          <p:cNvSpPr>
            <a:spLocks noGrp="1"/>
          </p:cNvSpPr>
          <p:nvPr>
            <p:ph type="ctrTitle"/>
          </p:nvPr>
        </p:nvSpPr>
        <p:spPr>
          <a:xfrm>
            <a:off x="4065511" y="3236470"/>
            <a:ext cx="6832500" cy="1252601"/>
          </a:xfrm>
        </p:spPr>
        <p:txBody>
          <a:bodyPr>
            <a:normAutofit/>
          </a:bodyPr>
          <a:lstStyle/>
          <a:p>
            <a:r>
              <a:rPr lang="en-US" sz="4400">
                <a:solidFill>
                  <a:srgbClr val="FFFFFE"/>
                </a:solidFill>
              </a:rPr>
              <a:t>Demographic</a:t>
            </a:r>
          </a:p>
        </p:txBody>
      </p:sp>
      <p:sp>
        <p:nvSpPr>
          <p:cNvPr id="3" name="Subtitle 2">
            <a:extLst>
              <a:ext uri="{FF2B5EF4-FFF2-40B4-BE49-F238E27FC236}">
                <a16:creationId xmlns:a16="http://schemas.microsoft.com/office/drawing/2014/main" id="{8D9DAA0C-86E7-C03D-CA65-6C608BA23641}"/>
              </a:ext>
            </a:extLst>
          </p:cNvPr>
          <p:cNvSpPr>
            <a:spLocks noGrp="1"/>
          </p:cNvSpPr>
          <p:nvPr>
            <p:ph type="subTitle" idx="1"/>
          </p:nvPr>
        </p:nvSpPr>
        <p:spPr>
          <a:xfrm>
            <a:off x="4065511" y="4669144"/>
            <a:ext cx="6832499" cy="716529"/>
          </a:xfrm>
        </p:spPr>
        <p:txBody>
          <a:bodyPr>
            <a:normAutofit/>
          </a:bodyPr>
          <a:lstStyle/>
          <a:p>
            <a:endParaRPr lang="en-US" sz="1600">
              <a:solidFill>
                <a:srgbClr val="FFFFFE"/>
              </a:solidFill>
            </a:endParaRPr>
          </a:p>
        </p:txBody>
      </p:sp>
      <p:cxnSp>
        <p:nvCxnSpPr>
          <p:cNvPr id="11" name="Straight Connector 10">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a:solidFill>
              <a:srgbClr val="F39C10"/>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49467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988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of different colored bars&#10;&#10;Description automatically generated">
            <a:extLst>
              <a:ext uri="{FF2B5EF4-FFF2-40B4-BE49-F238E27FC236}">
                <a16:creationId xmlns:a16="http://schemas.microsoft.com/office/drawing/2014/main" id="{00C01094-B4E9-AD49-9674-41026DE3BA69}"/>
              </a:ext>
            </a:extLst>
          </p:cNvPr>
          <p:cNvPicPr>
            <a:picLocks noChangeAspect="1"/>
          </p:cNvPicPr>
          <p:nvPr/>
        </p:nvPicPr>
        <p:blipFill>
          <a:blip r:embed="rId2"/>
          <a:stretch>
            <a:fillRect/>
          </a:stretch>
        </p:blipFill>
        <p:spPr>
          <a:xfrm>
            <a:off x="1453445" y="643467"/>
            <a:ext cx="9633656" cy="5571066"/>
          </a:xfrm>
          <a:prstGeom prst="rect">
            <a:avLst/>
          </a:prstGeom>
        </p:spPr>
      </p:pic>
    </p:spTree>
    <p:extLst>
      <p:ext uri="{BB962C8B-B14F-4D97-AF65-F5344CB8AC3E}">
        <p14:creationId xmlns:p14="http://schemas.microsoft.com/office/powerpoint/2010/main" val="3676826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FAC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aph with numbers and lines&#10;&#10;Description automatically generated">
            <a:extLst>
              <a:ext uri="{FF2B5EF4-FFF2-40B4-BE49-F238E27FC236}">
                <a16:creationId xmlns:a16="http://schemas.microsoft.com/office/drawing/2014/main" id="{4E8B1B76-DAA0-06D8-ABE6-6FC6351622FE}"/>
              </a:ext>
            </a:extLst>
          </p:cNvPr>
          <p:cNvPicPr>
            <a:picLocks noChangeAspect="1"/>
          </p:cNvPicPr>
          <p:nvPr/>
        </p:nvPicPr>
        <p:blipFill>
          <a:blip r:embed="rId2"/>
          <a:stretch>
            <a:fillRect/>
          </a:stretch>
        </p:blipFill>
        <p:spPr>
          <a:xfrm>
            <a:off x="1453445" y="643467"/>
            <a:ext cx="9233605" cy="5571066"/>
          </a:xfrm>
          <a:prstGeom prst="rect">
            <a:avLst/>
          </a:prstGeom>
        </p:spPr>
      </p:pic>
    </p:spTree>
    <p:extLst>
      <p:ext uri="{BB962C8B-B14F-4D97-AF65-F5344CB8AC3E}">
        <p14:creationId xmlns:p14="http://schemas.microsoft.com/office/powerpoint/2010/main" val="39900268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1176DA6-4BBF-42A4-9C94-E6613CCD6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9AAB0AE-172B-4FB4-80C2-86CD6B8242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chemeClr val="bg1"/>
          </a:solidFill>
          <a:ln w="22225">
            <a:solidFill>
              <a:srgbClr val="FCA30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8" descr="A colorful pie chart with numbers&#10;&#10;Description automatically generated">
            <a:extLst>
              <a:ext uri="{FF2B5EF4-FFF2-40B4-BE49-F238E27FC236}">
                <a16:creationId xmlns:a16="http://schemas.microsoft.com/office/drawing/2014/main" id="{89B9C51E-6DD9-0787-5D6D-F7E5841376F2}"/>
              </a:ext>
            </a:extLst>
          </p:cNvPr>
          <p:cNvPicPr>
            <a:picLocks noChangeAspect="1"/>
          </p:cNvPicPr>
          <p:nvPr/>
        </p:nvPicPr>
        <p:blipFill>
          <a:blip r:embed="rId2"/>
          <a:stretch>
            <a:fillRect/>
          </a:stretch>
        </p:blipFill>
        <p:spPr>
          <a:xfrm>
            <a:off x="2381956" y="643467"/>
            <a:ext cx="7428087" cy="5571066"/>
          </a:xfrm>
          <a:prstGeom prst="rect">
            <a:avLst/>
          </a:prstGeom>
        </p:spPr>
      </p:pic>
    </p:spTree>
    <p:extLst>
      <p:ext uri="{BB962C8B-B14F-4D97-AF65-F5344CB8AC3E}">
        <p14:creationId xmlns:p14="http://schemas.microsoft.com/office/powerpoint/2010/main" val="29117668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870151-9189-4C3A-8379-EF3D95827A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lculator, pen, compass, money and a paper with graphs printed on it">
            <a:extLst>
              <a:ext uri="{FF2B5EF4-FFF2-40B4-BE49-F238E27FC236}">
                <a16:creationId xmlns:a16="http://schemas.microsoft.com/office/drawing/2014/main" id="{89E687D1-BD7C-2181-99F4-FED80629EC14}"/>
              </a:ext>
            </a:extLst>
          </p:cNvPr>
          <p:cNvPicPr>
            <a:picLocks noChangeAspect="1"/>
          </p:cNvPicPr>
          <p:nvPr/>
        </p:nvPicPr>
        <p:blipFill rotWithShape="1">
          <a:blip r:embed="rId2">
            <a:alphaModFix amt="50000"/>
            <a:grayscl/>
          </a:blip>
          <a:srcRect r="-1" b="6636"/>
          <a:stretch/>
        </p:blipFill>
        <p:spPr>
          <a:xfrm>
            <a:off x="305" y="10"/>
            <a:ext cx="12191695" cy="6857990"/>
          </a:xfrm>
          <a:prstGeom prst="rect">
            <a:avLst/>
          </a:prstGeom>
        </p:spPr>
      </p:pic>
      <p:sp>
        <p:nvSpPr>
          <p:cNvPr id="11" name="Slide Number Placeholder 7">
            <a:extLst>
              <a:ext uri="{FF2B5EF4-FFF2-40B4-BE49-F238E27FC236}">
                <a16:creationId xmlns:a16="http://schemas.microsoft.com/office/drawing/2014/main" id="{123EA69C-102A-4DD0-9547-05DCD271D159}"/>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301" y="443732"/>
            <a:ext cx="811019" cy="503578"/>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13" name="Footer Placeholder 6">
            <a:extLst>
              <a:ext uri="{FF2B5EF4-FFF2-40B4-BE49-F238E27FC236}">
                <a16:creationId xmlns:a16="http://schemas.microsoft.com/office/drawing/2014/main" id="{6A862265-5CA3-4C40-8582-7534C3B03C2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636" y="540921"/>
            <a:ext cx="4973915" cy="309201"/>
          </a:xfrm>
          <a:prstGeom prst="rect">
            <a:avLst/>
          </a:prstGeom>
        </p:spPr>
        <p:txBody>
          <a:bodyPr vert="horz" lIns="91440" tIns="45720" rIns="91440" bIns="45720" rtlCol="0" anchor="ctr"/>
          <a:lstStyle>
            <a:defPPr>
              <a:defRPr lang="en-US"/>
            </a:defPPr>
            <a:lvl1pPr marL="0" algn="l"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
        <p:nvSpPr>
          <p:cNvPr id="15" name="Rectangle 14">
            <a:extLst>
              <a:ext uri="{FF2B5EF4-FFF2-40B4-BE49-F238E27FC236}">
                <a16:creationId xmlns:a16="http://schemas.microsoft.com/office/drawing/2014/main" id="{600EF80B-0391-4082-9AF5-F15B091B4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93800"/>
            <a:ext cx="12192000" cy="5664199"/>
          </a:xfrm>
          <a:prstGeom prst="rect">
            <a:avLst/>
          </a:prstGeom>
          <a:gradFill flip="none" rotWithShape="1">
            <a:gsLst>
              <a:gs pos="0">
                <a:schemeClr val="bg2">
                  <a:lumMod val="87000"/>
                  <a:alpha val="4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5742489E-29CC-6601-EE7D-932028FDADC2}"/>
              </a:ext>
            </a:extLst>
          </p:cNvPr>
          <p:cNvSpPr>
            <a:spLocks noGrp="1"/>
          </p:cNvSpPr>
          <p:nvPr>
            <p:ph type="title"/>
          </p:nvPr>
        </p:nvSpPr>
        <p:spPr>
          <a:xfrm>
            <a:off x="1130271" y="1193800"/>
            <a:ext cx="3193050" cy="4699000"/>
          </a:xfrm>
        </p:spPr>
        <p:txBody>
          <a:bodyPr anchor="ctr">
            <a:normAutofit/>
          </a:bodyPr>
          <a:lstStyle/>
          <a:p>
            <a:r>
              <a:rPr lang="en-US" dirty="0"/>
              <a:t>Conclusion</a:t>
            </a:r>
          </a:p>
        </p:txBody>
      </p:sp>
      <p:cxnSp>
        <p:nvCxnSpPr>
          <p:cNvPr id="17" name="Straight Connector 16">
            <a:extLst>
              <a:ext uri="{FF2B5EF4-FFF2-40B4-BE49-F238E27FC236}">
                <a16:creationId xmlns:a16="http://schemas.microsoft.com/office/drawing/2014/main" id="{D33AC32D-5F44-45F7-A0BD-7C11A86BE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F89140F-90EB-21A7-0622-76F83EBA75B1}"/>
              </a:ext>
            </a:extLst>
          </p:cNvPr>
          <p:cNvSpPr>
            <a:spLocks noGrp="1"/>
          </p:cNvSpPr>
          <p:nvPr>
            <p:ph idx="1"/>
          </p:nvPr>
        </p:nvSpPr>
        <p:spPr>
          <a:xfrm>
            <a:off x="4976636" y="1193800"/>
            <a:ext cx="6085091" cy="4699000"/>
          </a:xfrm>
        </p:spPr>
        <p:txBody>
          <a:bodyPr anchor="ctr">
            <a:normAutofit/>
          </a:bodyPr>
          <a:lstStyle/>
          <a:p>
            <a:r>
              <a:rPr lang="en-US" dirty="0"/>
              <a:t>We noticed a trend where home ownerships for the younger age group ( 25-29 years old) have declined over the years. This could be related to the job market, higher inflation and an increase in the cost of life as well as lower wages for jobs. The interest rates would be a secondary cause to what first impacts the decision making that comes with buying a home.  The older generations have been able to take advantage of a better economic environment in the past which explains how high their home ownership percentage is.</a:t>
            </a:r>
          </a:p>
        </p:txBody>
      </p:sp>
      <p:sp>
        <p:nvSpPr>
          <p:cNvPr id="19" name="Date Placeholder 1">
            <a:extLst>
              <a:ext uri="{FF2B5EF4-FFF2-40B4-BE49-F238E27FC236}">
                <a16:creationId xmlns:a16="http://schemas.microsoft.com/office/drawing/2014/main" id="{3FBF03E8-C602-4192-9C52-F84B29FDCC88}"/>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23229" y="6007878"/>
            <a:ext cx="3500715" cy="309201"/>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solidFill>
                <a:schemeClr val="tx1"/>
              </a:solidFill>
            </a:endParaRPr>
          </a:p>
        </p:txBody>
      </p:sp>
    </p:spTree>
    <p:extLst>
      <p:ext uri="{BB962C8B-B14F-4D97-AF65-F5344CB8AC3E}">
        <p14:creationId xmlns:p14="http://schemas.microsoft.com/office/powerpoint/2010/main" val="226536058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5" name="Picture 4" descr="Four wooden houses with different sizes">
            <a:extLst>
              <a:ext uri="{FF2B5EF4-FFF2-40B4-BE49-F238E27FC236}">
                <a16:creationId xmlns:a16="http://schemas.microsoft.com/office/drawing/2014/main" id="{F967B45E-F55E-6770-0B33-D874D10BC102}"/>
              </a:ext>
            </a:extLst>
          </p:cNvPr>
          <p:cNvPicPr>
            <a:picLocks noChangeAspect="1"/>
          </p:cNvPicPr>
          <p:nvPr/>
        </p:nvPicPr>
        <p:blipFill rotWithShape="1">
          <a:blip r:embed="rId2"/>
          <a:srcRect t="2977" r="-1" b="12750"/>
          <a:stretch/>
        </p:blipFill>
        <p:spPr>
          <a:xfrm>
            <a:off x="2" y="10"/>
            <a:ext cx="12191695" cy="6857990"/>
          </a:xfrm>
          <a:prstGeom prst="rect">
            <a:avLst/>
          </a:prstGeom>
        </p:spPr>
      </p:pic>
      <p:sp>
        <p:nvSpPr>
          <p:cNvPr id="9" name="Rectangle 8">
            <a:extLst>
              <a:ext uri="{FF2B5EF4-FFF2-40B4-BE49-F238E27FC236}">
                <a16:creationId xmlns:a16="http://schemas.microsoft.com/office/drawing/2014/main" id="{6A0FFA78-985C-4F50-B21A-77045C7DF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69DC94-BC93-995A-AF7E-52CAA5073E8C}"/>
              </a:ext>
            </a:extLst>
          </p:cNvPr>
          <p:cNvSpPr>
            <a:spLocks noGrp="1"/>
          </p:cNvSpPr>
          <p:nvPr>
            <p:ph type="ctrTitle"/>
          </p:nvPr>
        </p:nvSpPr>
        <p:spPr>
          <a:xfrm>
            <a:off x="4065511" y="3236470"/>
            <a:ext cx="6832500" cy="1252601"/>
          </a:xfrm>
        </p:spPr>
        <p:txBody>
          <a:bodyPr>
            <a:normAutofit/>
          </a:bodyPr>
          <a:lstStyle/>
          <a:p>
            <a:r>
              <a:rPr lang="en-US" sz="4400">
                <a:solidFill>
                  <a:srgbClr val="FFFFFE"/>
                </a:solidFill>
              </a:rPr>
              <a:t>Housing prices</a:t>
            </a:r>
          </a:p>
        </p:txBody>
      </p:sp>
      <p:sp>
        <p:nvSpPr>
          <p:cNvPr id="3" name="Subtitle 2">
            <a:extLst>
              <a:ext uri="{FF2B5EF4-FFF2-40B4-BE49-F238E27FC236}">
                <a16:creationId xmlns:a16="http://schemas.microsoft.com/office/drawing/2014/main" id="{9AD2A2E2-A0A2-0D6B-726A-B939D9146FBF}"/>
              </a:ext>
            </a:extLst>
          </p:cNvPr>
          <p:cNvSpPr>
            <a:spLocks noGrp="1"/>
          </p:cNvSpPr>
          <p:nvPr>
            <p:ph type="subTitle" idx="1"/>
          </p:nvPr>
        </p:nvSpPr>
        <p:spPr>
          <a:xfrm>
            <a:off x="4065511" y="4669144"/>
            <a:ext cx="6832499" cy="716529"/>
          </a:xfrm>
        </p:spPr>
        <p:txBody>
          <a:bodyPr>
            <a:normAutofit/>
          </a:bodyPr>
          <a:lstStyle/>
          <a:p>
            <a:endParaRPr lang="en-US" sz="1600">
              <a:solidFill>
                <a:srgbClr val="FFFFFE"/>
              </a:solidFill>
            </a:endParaRPr>
          </a:p>
        </p:txBody>
      </p:sp>
      <p:cxnSp>
        <p:nvCxnSpPr>
          <p:cNvPr id="11" name="Straight Connector 10">
            <a:extLst>
              <a:ext uri="{FF2B5EF4-FFF2-40B4-BE49-F238E27FC236}">
                <a16:creationId xmlns:a16="http://schemas.microsoft.com/office/drawing/2014/main" id="{65409EC7-69B1-45CC-8FB7-1964C1AB67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65509" y="4666480"/>
            <a:ext cx="6832499" cy="0"/>
          </a:xfrm>
          <a:prstGeom prst="line">
            <a:avLst/>
          </a:prstGeom>
          <a:ln w="31750">
            <a:solidFill>
              <a:srgbClr val="D7AD8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0253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Gallery</Template>
  <TotalTime>2971</TotalTime>
  <Words>714</Words>
  <Application>Microsoft Macintosh PowerPoint</Application>
  <PresentationFormat>Widescreen</PresentationFormat>
  <Paragraphs>41</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Gill Sans MT</vt:lpstr>
      <vt:lpstr>Slack-Lato</vt:lpstr>
      <vt:lpstr>Wingdings</vt:lpstr>
      <vt:lpstr>Gallery</vt:lpstr>
      <vt:lpstr>Real estate housing analysis</vt:lpstr>
      <vt:lpstr>Why is the youngest generation struggling to afford houses post pandemic ?</vt:lpstr>
      <vt:lpstr>Questions</vt:lpstr>
      <vt:lpstr>Demographic</vt:lpstr>
      <vt:lpstr>PowerPoint Presentation</vt:lpstr>
      <vt:lpstr>PowerPoint Presentation</vt:lpstr>
      <vt:lpstr>PowerPoint Presentation</vt:lpstr>
      <vt:lpstr>Conclusion</vt:lpstr>
      <vt:lpstr>Housing prices</vt:lpstr>
      <vt:lpstr>PowerPoint Presentation</vt:lpstr>
      <vt:lpstr>PowerPoint Presentation</vt:lpstr>
      <vt:lpstr>PowerPoint Presentation</vt:lpstr>
      <vt:lpstr>PowerPoint Presentation</vt:lpstr>
      <vt:lpstr>Conclusion</vt:lpstr>
      <vt:lpstr>Interest rates</vt:lpstr>
      <vt:lpstr>PowerPoint Presentation</vt:lpstr>
      <vt:lpstr>PowerPoint Presentation</vt:lpstr>
      <vt:lpstr>PowerPoint Presentation</vt:lpstr>
      <vt:lpstr>Conclusion</vt:lpstr>
      <vt:lpstr>Conclusion</vt:lpstr>
      <vt:lpstr> https://www.cbc.ca/radio/thecurrent/why-some-experts-say-modular-homes-could-ease-the-canadian-housing-crisis-1.7049793 https://financialpost.com/real-estate/canada-revives-wartime-home-strategy-to-address-housing-crisis https://www.cbc.ca/news/canada/british-columbia/airbnb-bc-housing-1.7053382 https://www.cbc.ca/news/politics/fall-economist-statement-housing-1.7033392</vt:lpstr>
      <vt:lpstr>Notice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estate housing analysis</dc:title>
  <dc:creator>nadine b</dc:creator>
  <cp:lastModifiedBy>nadine b</cp:lastModifiedBy>
  <cp:revision>35</cp:revision>
  <dcterms:created xsi:type="dcterms:W3CDTF">2023-12-12T01:19:49Z</dcterms:created>
  <dcterms:modified xsi:type="dcterms:W3CDTF">2023-12-14T23:18:19Z</dcterms:modified>
</cp:coreProperties>
</file>